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D6DCBB-6E62-4BB1-A6C4-D74DD6003748}" type="datetimeFigureOut">
              <a:rPr lang="fr-FR" smtClean="0"/>
              <a:pPr/>
              <a:t>09/11/2015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32ED35-BB0C-4E0A-93BB-B6102A1A5271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Savoir identifier, construire, et manipuler les formes verbales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8 - </a:t>
            </a:r>
            <a:r>
              <a:rPr lang="fr-FR" dirty="0"/>
              <a:t>Même si vous </a:t>
            </a:r>
            <a:r>
              <a:rPr lang="fr-FR" u="sng" dirty="0"/>
              <a:t>deviez</a:t>
            </a:r>
            <a:r>
              <a:rPr lang="fr-FR" dirty="0"/>
              <a:t> (1) pour cela y perdre tous vos biens, vous </a:t>
            </a:r>
            <a:r>
              <a:rPr lang="fr-FR" u="sng" dirty="0"/>
              <a:t>n’auriez</a:t>
            </a:r>
            <a:r>
              <a:rPr lang="fr-FR" dirty="0"/>
              <a:t> (2) pas le droit d’abandonner votre entreprise.</a:t>
            </a:r>
          </a:p>
          <a:p>
            <a:r>
              <a:rPr lang="fr-FR" dirty="0" smtClean="0"/>
              <a:t>Imparfait</a:t>
            </a:r>
          </a:p>
          <a:p>
            <a:r>
              <a:rPr lang="fr-FR" dirty="0" smtClean="0"/>
              <a:t>Conditionnel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9 - </a:t>
            </a:r>
            <a:r>
              <a:rPr lang="fr-FR" dirty="0"/>
              <a:t>Lorsque le tour de France </a:t>
            </a:r>
            <a:r>
              <a:rPr lang="fr-FR" u="sng" dirty="0"/>
              <a:t>sera passé</a:t>
            </a:r>
            <a:r>
              <a:rPr lang="fr-FR" dirty="0"/>
              <a:t> (1), la circulation </a:t>
            </a:r>
            <a:r>
              <a:rPr lang="fr-FR" u="sng" dirty="0"/>
              <a:t>sera rétablie</a:t>
            </a:r>
            <a:r>
              <a:rPr lang="fr-FR" dirty="0"/>
              <a:t> (2) normalement.</a:t>
            </a:r>
          </a:p>
          <a:p>
            <a:r>
              <a:rPr lang="fr-FR" dirty="0" smtClean="0"/>
              <a:t>Futur antérieur</a:t>
            </a:r>
          </a:p>
          <a:p>
            <a:r>
              <a:rPr lang="fr-FR" dirty="0" smtClean="0"/>
              <a:t>Futur simple, </a:t>
            </a:r>
            <a:r>
              <a:rPr lang="fr-FR" dirty="0" smtClean="0"/>
              <a:t>voix </a:t>
            </a:r>
            <a:r>
              <a:rPr lang="fr-FR" dirty="0" smtClean="0"/>
              <a:t>passive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10 - </a:t>
            </a:r>
            <a:r>
              <a:rPr lang="fr-FR" dirty="0"/>
              <a:t>Pour que votre travail </a:t>
            </a:r>
            <a:r>
              <a:rPr lang="fr-FR" u="sng" dirty="0"/>
              <a:t>soit</a:t>
            </a:r>
            <a:r>
              <a:rPr lang="fr-FR" dirty="0"/>
              <a:t> (1) plus rentable, vous </a:t>
            </a:r>
            <a:r>
              <a:rPr lang="fr-FR" u="sng" dirty="0"/>
              <a:t>devriez</a:t>
            </a:r>
            <a:r>
              <a:rPr lang="fr-FR" dirty="0"/>
              <a:t> (2) faire de la publicité.</a:t>
            </a:r>
          </a:p>
          <a:p>
            <a:r>
              <a:rPr lang="fr-FR" dirty="0" smtClean="0"/>
              <a:t>Subjonctif présent</a:t>
            </a:r>
          </a:p>
          <a:p>
            <a:r>
              <a:rPr lang="fr-FR" dirty="0" smtClean="0"/>
              <a:t>Conditionnel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11 - </a:t>
            </a:r>
            <a:r>
              <a:rPr lang="fr-FR" dirty="0"/>
              <a:t> Qui </a:t>
            </a:r>
            <a:r>
              <a:rPr lang="fr-FR" u="sng" dirty="0"/>
              <a:t>aurait cru</a:t>
            </a:r>
            <a:r>
              <a:rPr lang="fr-FR" dirty="0"/>
              <a:t> (1) que cet individu </a:t>
            </a:r>
            <a:r>
              <a:rPr lang="fr-FR" u="sng" dirty="0"/>
              <a:t>soit</a:t>
            </a:r>
            <a:r>
              <a:rPr lang="fr-FR" dirty="0"/>
              <a:t> (2) si riche ?</a:t>
            </a:r>
          </a:p>
          <a:p>
            <a:r>
              <a:rPr lang="fr-FR" dirty="0" smtClean="0"/>
              <a:t>Conditionnel passé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12 - </a:t>
            </a:r>
            <a:r>
              <a:rPr lang="fr-FR" dirty="0"/>
              <a:t>La porte </a:t>
            </a:r>
            <a:r>
              <a:rPr lang="fr-FR" u="sng" dirty="0"/>
              <a:t>avait été fermée</a:t>
            </a:r>
            <a:r>
              <a:rPr lang="fr-FR" dirty="0"/>
              <a:t> (1) à clé, et personne </a:t>
            </a:r>
            <a:r>
              <a:rPr lang="fr-FR" u="sng" dirty="0"/>
              <a:t>n’aurait pu</a:t>
            </a:r>
            <a:r>
              <a:rPr lang="fr-FR" dirty="0"/>
              <a:t> (2) entrer. </a:t>
            </a:r>
          </a:p>
          <a:p>
            <a:r>
              <a:rPr lang="fr-FR" dirty="0" smtClean="0"/>
              <a:t>Plus-que-parfait, voix passive</a:t>
            </a:r>
          </a:p>
          <a:p>
            <a:r>
              <a:rPr lang="fr-FR" dirty="0" smtClean="0"/>
              <a:t>Conditionnel passé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13 - </a:t>
            </a:r>
            <a:r>
              <a:rPr lang="fr-FR" dirty="0"/>
              <a:t>Il ne </a:t>
            </a:r>
            <a:r>
              <a:rPr lang="fr-FR" u="sng" dirty="0"/>
              <a:t>serait</a:t>
            </a:r>
            <a:r>
              <a:rPr lang="fr-FR" dirty="0"/>
              <a:t> (1) pas étonnant que le directeur vous </a:t>
            </a:r>
            <a:r>
              <a:rPr lang="fr-FR" u="sng" dirty="0"/>
              <a:t>choisisse</a:t>
            </a:r>
            <a:r>
              <a:rPr lang="fr-FR" dirty="0"/>
              <a:t> (2) pour cette mission délicate.</a:t>
            </a:r>
          </a:p>
          <a:p>
            <a:r>
              <a:rPr lang="fr-FR" dirty="0" smtClean="0"/>
              <a:t>Conditionnel présent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14 - </a:t>
            </a:r>
            <a:r>
              <a:rPr lang="fr-FR" dirty="0"/>
              <a:t>Nous </a:t>
            </a:r>
            <a:r>
              <a:rPr lang="fr-FR" u="sng" dirty="0"/>
              <a:t>lèverons</a:t>
            </a:r>
            <a:r>
              <a:rPr lang="fr-FR" dirty="0"/>
              <a:t> (1) l’ancre à cinq heures, à condition bien sûr que la météo le </a:t>
            </a:r>
            <a:r>
              <a:rPr lang="fr-FR" u="sng" dirty="0"/>
              <a:t>permette</a:t>
            </a:r>
            <a:r>
              <a:rPr lang="fr-FR" dirty="0"/>
              <a:t> (2).</a:t>
            </a:r>
          </a:p>
          <a:p>
            <a:r>
              <a:rPr lang="fr-FR" dirty="0" smtClean="0"/>
              <a:t>Futur simple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15 - </a:t>
            </a:r>
            <a:r>
              <a:rPr lang="fr-FR" dirty="0"/>
              <a:t>Toute la salle </a:t>
            </a:r>
            <a:r>
              <a:rPr lang="fr-FR" u="sng" dirty="0"/>
              <a:t>applaudit</a:t>
            </a:r>
            <a:r>
              <a:rPr lang="fr-FR" dirty="0"/>
              <a:t> (1) avec enthousiasme, après que le président </a:t>
            </a:r>
            <a:r>
              <a:rPr lang="fr-FR" u="sng" dirty="0"/>
              <a:t>eut terminé</a:t>
            </a:r>
            <a:r>
              <a:rPr lang="fr-FR" dirty="0"/>
              <a:t> (2) son discours.</a:t>
            </a:r>
          </a:p>
          <a:p>
            <a:r>
              <a:rPr lang="fr-FR" dirty="0" smtClean="0"/>
              <a:t>Passé simple</a:t>
            </a:r>
          </a:p>
          <a:p>
            <a:r>
              <a:rPr lang="fr-FR" smtClean="0"/>
              <a:t>Passé antérieur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16 - </a:t>
            </a:r>
            <a:r>
              <a:rPr lang="fr-FR" u="sng" dirty="0"/>
              <a:t>Corrigez</a:t>
            </a:r>
            <a:r>
              <a:rPr lang="fr-FR" dirty="0"/>
              <a:t> (1) donc vos comptes avant que la commission ne les </a:t>
            </a:r>
            <a:r>
              <a:rPr lang="fr-FR" u="sng" dirty="0"/>
              <a:t>inspecte</a:t>
            </a:r>
            <a:r>
              <a:rPr lang="fr-FR" dirty="0"/>
              <a:t> (2).</a:t>
            </a:r>
          </a:p>
          <a:p>
            <a:r>
              <a:rPr lang="fr-FR" dirty="0" smtClean="0"/>
              <a:t>Impératif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17 - </a:t>
            </a:r>
            <a:r>
              <a:rPr lang="fr-FR" dirty="0"/>
              <a:t>Nous </a:t>
            </a:r>
            <a:r>
              <a:rPr lang="fr-FR" u="sng" dirty="0"/>
              <a:t>tirerons</a:t>
            </a:r>
            <a:r>
              <a:rPr lang="fr-FR" dirty="0"/>
              <a:t> (1) au sort pour qu’il n’y </a:t>
            </a:r>
            <a:r>
              <a:rPr lang="fr-FR" u="sng" dirty="0"/>
              <a:t>ait</a:t>
            </a:r>
            <a:r>
              <a:rPr lang="fr-FR" dirty="0"/>
              <a:t> (2) pas de jaloux</a:t>
            </a:r>
            <a:r>
              <a:rPr lang="fr-FR" dirty="0" smtClean="0"/>
              <a:t>.</a:t>
            </a:r>
            <a:endParaRPr lang="fr-FR" dirty="0"/>
          </a:p>
          <a:p>
            <a:r>
              <a:rPr lang="fr-FR" dirty="0" smtClean="0"/>
              <a:t>Futur simple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7772400" cy="2952328"/>
          </a:xfrm>
        </p:spPr>
        <p:txBody>
          <a:bodyPr>
            <a:normAutofit/>
          </a:bodyPr>
          <a:lstStyle/>
          <a:p>
            <a:r>
              <a:rPr lang="fr-FR" dirty="0"/>
              <a:t>Identifier les formes verbales</a:t>
            </a:r>
            <a:r>
              <a:rPr lang="fr-FR"/>
              <a:t>. </a:t>
            </a:r>
            <a:r>
              <a:rPr lang="fr-FR" smtClean="0"/>
              <a:t/>
            </a:r>
            <a:br>
              <a:rPr lang="fr-FR" smtClean="0"/>
            </a:br>
            <a:r>
              <a:rPr lang="fr-FR" smtClean="0"/>
              <a:t>(</a:t>
            </a:r>
            <a:r>
              <a:rPr lang="fr-FR" dirty="0"/>
              <a:t>Mode, temps, voix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544" y="5013176"/>
            <a:ext cx="7772400" cy="1509712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18 - </a:t>
            </a:r>
            <a:r>
              <a:rPr lang="fr-FR" u="sng" dirty="0"/>
              <a:t>Pourriez</a:t>
            </a:r>
            <a:r>
              <a:rPr lang="fr-FR" dirty="0"/>
              <a:t>-vous (1) passer me voir avant que la réunion ne </a:t>
            </a:r>
            <a:r>
              <a:rPr lang="fr-FR" u="sng" dirty="0"/>
              <a:t>commence</a:t>
            </a:r>
            <a:r>
              <a:rPr lang="fr-FR" dirty="0"/>
              <a:t> (2)?</a:t>
            </a:r>
          </a:p>
          <a:p>
            <a:r>
              <a:rPr lang="fr-FR" dirty="0" smtClean="0"/>
              <a:t>Conditionnel présent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19 - </a:t>
            </a:r>
            <a:r>
              <a:rPr lang="fr-FR" dirty="0"/>
              <a:t>Quand bien même des consignes précises ne vous </a:t>
            </a:r>
            <a:r>
              <a:rPr lang="fr-FR" u="sng" dirty="0"/>
              <a:t>l’auraient</a:t>
            </a:r>
            <a:r>
              <a:rPr lang="fr-FR" dirty="0"/>
              <a:t> pas </a:t>
            </a:r>
            <a:r>
              <a:rPr lang="fr-FR" u="sng" dirty="0" smtClean="0"/>
              <a:t>spécifié</a:t>
            </a:r>
            <a:r>
              <a:rPr lang="fr-FR" dirty="0" smtClean="0"/>
              <a:t> (1) explicitement</a:t>
            </a:r>
            <a:r>
              <a:rPr lang="fr-FR" dirty="0"/>
              <a:t>, vous n’</a:t>
            </a:r>
            <a:r>
              <a:rPr lang="fr-FR" u="sng" dirty="0"/>
              <a:t>auriez</a:t>
            </a:r>
            <a:r>
              <a:rPr lang="fr-FR" dirty="0"/>
              <a:t> pas </a:t>
            </a:r>
            <a:r>
              <a:rPr lang="fr-FR" u="sng" dirty="0"/>
              <a:t>eu</a:t>
            </a:r>
            <a:r>
              <a:rPr lang="fr-FR" dirty="0"/>
              <a:t> (2) le droit d’abandonner votre poste. </a:t>
            </a:r>
          </a:p>
          <a:p>
            <a:r>
              <a:rPr lang="fr-FR" dirty="0" smtClean="0"/>
              <a:t>Conditionnel passé</a:t>
            </a:r>
          </a:p>
          <a:p>
            <a:r>
              <a:rPr lang="fr-FR" dirty="0" smtClean="0"/>
              <a:t>Conditionnel passé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20 - </a:t>
            </a:r>
            <a:r>
              <a:rPr lang="fr-FR" dirty="0"/>
              <a:t>Les marchandises </a:t>
            </a:r>
            <a:r>
              <a:rPr lang="fr-FR" u="sng" dirty="0"/>
              <a:t>auraient été livrées</a:t>
            </a:r>
            <a:r>
              <a:rPr lang="fr-FR" dirty="0"/>
              <a:t> (1) sans que personne </a:t>
            </a:r>
            <a:r>
              <a:rPr lang="fr-FR" u="sng" dirty="0"/>
              <a:t>n’ait signé</a:t>
            </a:r>
            <a:r>
              <a:rPr lang="fr-FR" dirty="0"/>
              <a:t> (2) le bon de réception. </a:t>
            </a:r>
          </a:p>
          <a:p>
            <a:r>
              <a:rPr lang="fr-FR" dirty="0"/>
              <a:t>C</a:t>
            </a:r>
            <a:r>
              <a:rPr lang="fr-FR" dirty="0" smtClean="0"/>
              <a:t>onditionnel passé, voix passive</a:t>
            </a:r>
          </a:p>
          <a:p>
            <a:r>
              <a:rPr lang="fr-FR" dirty="0" smtClean="0"/>
              <a:t>Subjonctif passé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048368"/>
          </a:xfrm>
        </p:spPr>
        <p:txBody>
          <a:bodyPr/>
          <a:lstStyle/>
          <a:p>
            <a:r>
              <a:rPr lang="fr-FR" dirty="0" smtClean="0"/>
              <a:t>Construire les formes verbales. (Mode, temps, voix)</a:t>
            </a:r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1 - Vous n' pas (devoir, conditionnel passé) lui demander son aide ; il n' jamais (savoir, passé composé) rien faire.</a:t>
            </a:r>
          </a:p>
          <a:p>
            <a:r>
              <a:rPr lang="fr-FR" dirty="0" smtClean="0"/>
              <a:t>Vous n'auriez pas dû lui demander son aide ; il n'a jamais su rien faire.</a:t>
            </a:r>
          </a:p>
          <a:p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2 - Il ne (comprendre, futur simple) son erreur que lorsqu'il (aller, futur antérieur) jusqu'au bout.</a:t>
            </a:r>
          </a:p>
          <a:p>
            <a:pPr lvl="0"/>
            <a:r>
              <a:rPr lang="fr-FR" dirty="0" smtClean="0"/>
              <a:t>Il ne comprendra son erreur que lorsqu'il sera allé jusqu'au bout.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3 - Pourvu qu'ils ne (venir, subjonctif présent) pas ; ce (être, conditionnel présent) désastreux.</a:t>
            </a:r>
          </a:p>
          <a:p>
            <a:pPr lvl="0"/>
            <a:r>
              <a:rPr lang="fr-FR" dirty="0" smtClean="0"/>
              <a:t>Pourvu qu'ils ne viennent pas ; ce serait désastreux.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4 - Cet ordinateur (acheter, plus que parfait, voix passive) parce que c’ (être, imparfait) à l'époque le moins cher du marché.</a:t>
            </a:r>
          </a:p>
          <a:p>
            <a:pPr lvl="0"/>
            <a:r>
              <a:rPr lang="fr-FR" dirty="0" smtClean="0"/>
              <a:t>Cet ordinateur avait été acheté parce que c'était à l'époque le moins cher du marché.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5 - Lorsque le directeur (partir, passé antérieur), tout le monde (pousser, passé simple) un ‘ouf’ de soulagement.</a:t>
            </a:r>
          </a:p>
          <a:p>
            <a:r>
              <a:rPr lang="fr-FR" dirty="0" smtClean="0"/>
              <a:t>Lorsque le directeur fut parti, tout le monde poussa un ‘ouf’ de soulagement.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6 - Si vous n' pas (apprendre, plus-que-parfait) la vérité sur cette affaire, nous (être, conditionnel passé) dans de beaux draps !</a:t>
            </a:r>
          </a:p>
          <a:p>
            <a:pPr lvl="0"/>
            <a:r>
              <a:rPr lang="fr-FR" dirty="0" smtClean="0"/>
              <a:t>Si vous n'aviez pas appris la vérité sur cette affaire, nous aurions été dans de beaux draps 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u="sng" dirty="0" smtClean="0"/>
              <a:t>1 - Faites</a:t>
            </a:r>
            <a:r>
              <a:rPr lang="fr-FR" dirty="0" smtClean="0"/>
              <a:t> </a:t>
            </a:r>
            <a:r>
              <a:rPr lang="fr-FR" dirty="0"/>
              <a:t>(1) très attention : il </a:t>
            </a:r>
            <a:r>
              <a:rPr lang="fr-FR" u="sng" dirty="0"/>
              <a:t>faudrait</a:t>
            </a:r>
            <a:r>
              <a:rPr lang="fr-FR" dirty="0"/>
              <a:t> (2) vraiment que vous </a:t>
            </a:r>
            <a:r>
              <a:rPr lang="fr-FR" u="sng" dirty="0"/>
              <a:t>réussissiez</a:t>
            </a:r>
            <a:r>
              <a:rPr lang="fr-FR" dirty="0"/>
              <a:t> (3) ce travail</a:t>
            </a:r>
            <a:r>
              <a:rPr lang="fr-FR" dirty="0" smtClean="0"/>
              <a:t>.</a:t>
            </a:r>
          </a:p>
          <a:p>
            <a:pPr lvl="0"/>
            <a:r>
              <a:rPr lang="fr-FR" dirty="0" smtClean="0"/>
              <a:t>impératif</a:t>
            </a:r>
            <a:endParaRPr lang="fr-FR" dirty="0"/>
          </a:p>
          <a:p>
            <a:r>
              <a:rPr lang="fr-FR" dirty="0" smtClean="0"/>
              <a:t>Conditionnel présent</a:t>
            </a:r>
          </a:p>
          <a:p>
            <a:r>
              <a:rPr lang="fr-FR" dirty="0" smtClean="0"/>
              <a:t>Subjonctif présent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7 - Vous n' </a:t>
            </a:r>
            <a:r>
              <a:rPr lang="fr-FR" dirty="0" smtClean="0"/>
              <a:t>(</a:t>
            </a:r>
            <a:r>
              <a:rPr lang="fr-FR" dirty="0" smtClean="0"/>
              <a:t>devoir, conditionnel passé) acheter cette voiture qu'à condition qu'elle effectivement (garantir, subjonctif imparfait, voix passive) par le concessionnaire.</a:t>
            </a:r>
          </a:p>
          <a:p>
            <a:pPr lvl="0"/>
            <a:r>
              <a:rPr lang="fr-FR" dirty="0" smtClean="0"/>
              <a:t>Vous n'auriez dû acheter cette voiture qu'à condition qu'elle fût effectivement garantie par le concessionnaire.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8 - (Envoyer, impératif)-le à l'hôpital pour qu'il se (faire, subjonctif présent) soigner.</a:t>
            </a:r>
          </a:p>
          <a:p>
            <a:pPr lvl="0"/>
            <a:r>
              <a:rPr lang="fr-FR" dirty="0" smtClean="0"/>
              <a:t>Envoyez-le à l'hôpital pour qu'il se fasse soigner.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9 - Bien que tout le monde (connaître, subjonctif présent) cette histoire, personne n' (oser, futur simple) en parler.</a:t>
            </a:r>
          </a:p>
          <a:p>
            <a:pPr lvl="0"/>
            <a:r>
              <a:rPr lang="fr-FR" dirty="0" smtClean="0"/>
              <a:t>Bien que tout le monde connaisse cette histoire, personne n'osera en parler.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10 - Le juge (décider, passé simple) que tous ceux qui (frauder, plus-que-parfait) le fisc (incarcérer, futur du passé, voix passive).</a:t>
            </a:r>
          </a:p>
          <a:p>
            <a:pPr lvl="0"/>
            <a:r>
              <a:rPr lang="fr-FR" dirty="0" smtClean="0"/>
              <a:t>Le juge décida que tous ceux qui avaient fraudé le fisc seraient incarcérés.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11 - Comprenez bien qu'il (être, conditionnel présent) désastreux qu'on lui (confier, subjonctif présent) une pareille mission.</a:t>
            </a:r>
          </a:p>
          <a:p>
            <a:pPr lvl="0"/>
            <a:r>
              <a:rPr lang="fr-FR" dirty="0" smtClean="0"/>
              <a:t>Comprenez bien qu'il serait désastreux qu'on lui confie une pareille mission.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12 - Pourvu qu'il ne se pas (tromper, subjonctif passé), cela (provoquer, conditionnel présent) une catastrophe.</a:t>
            </a:r>
          </a:p>
          <a:p>
            <a:pPr lvl="0"/>
            <a:r>
              <a:rPr lang="fr-FR" dirty="0" smtClean="0"/>
              <a:t>Pourvu qu'il ne se soit pas trompé, cela provoquerait une catastrophe.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13 - Bien que personne ne (comprendre, subjonctif imparfait) pourquoi, le suspect (condamner, passé simple, voix passive) à une lourde peine.</a:t>
            </a:r>
          </a:p>
          <a:p>
            <a:pPr lvl="0"/>
            <a:r>
              <a:rPr lang="fr-FR" dirty="0" smtClean="0"/>
              <a:t>Bien que personne ne comprît pourquoi, le suspect fut condamné à une lourde peine.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14 - Il n' jamais (accepter, plus-que-parfait) de boire de l'alcool, ne (être, subjonctif imparfait)-ce qu'une seule gorgée.</a:t>
            </a:r>
          </a:p>
          <a:p>
            <a:pPr lvl="0"/>
            <a:r>
              <a:rPr lang="fr-FR" dirty="0" smtClean="0"/>
              <a:t>Il n'avait jamais accepté de boire de l'alcool, ne fût-ce qu'une seule gorgée.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15 - Ces documents (perdre, conditionnel passé, voix passive) bien avant que la décision de les supprimer ne (prendre, subjonctif présent, voix passive).</a:t>
            </a:r>
          </a:p>
          <a:p>
            <a:pPr lvl="0"/>
            <a:r>
              <a:rPr lang="fr-FR" dirty="0" smtClean="0"/>
              <a:t>Ces documents auraient été perdus bien avant que la décision de les supprimer ne soit prise.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16 - Lorsque tous les plans (vérifier, passé antérieur, voix passive), l'ingénieur (ordonner, passé simple) le commencement des travaux.</a:t>
            </a:r>
          </a:p>
          <a:p>
            <a:pPr lvl="0"/>
            <a:r>
              <a:rPr lang="fr-FR" dirty="0" smtClean="0"/>
              <a:t>Lorsque tous les plans eurent été vérifiés, l'ingénieur ordonna le commencement des travaux.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2 - Lorsque </a:t>
            </a:r>
            <a:r>
              <a:rPr lang="fr-FR" dirty="0"/>
              <a:t>vous </a:t>
            </a:r>
            <a:r>
              <a:rPr lang="fr-FR" u="sng" dirty="0"/>
              <a:t>aurez terminé</a:t>
            </a:r>
            <a:r>
              <a:rPr lang="fr-FR" dirty="0"/>
              <a:t> (1) les </a:t>
            </a:r>
            <a:r>
              <a:rPr lang="fr-FR" dirty="0" smtClean="0"/>
              <a:t>emballages</a:t>
            </a:r>
            <a:r>
              <a:rPr lang="fr-FR" dirty="0"/>
              <a:t>, vous </a:t>
            </a:r>
            <a:r>
              <a:rPr lang="fr-FR" u="sng" dirty="0"/>
              <a:t>passerez</a:t>
            </a:r>
            <a:r>
              <a:rPr lang="fr-FR" dirty="0"/>
              <a:t> (2) à l'expédition</a:t>
            </a:r>
            <a:r>
              <a:rPr lang="fr-FR" dirty="0" smtClean="0"/>
              <a:t>.</a:t>
            </a:r>
          </a:p>
          <a:p>
            <a:pPr lvl="0"/>
            <a:r>
              <a:rPr lang="fr-FR" dirty="0" smtClean="0"/>
              <a:t>Futur antérieur</a:t>
            </a:r>
          </a:p>
          <a:p>
            <a:pPr lvl="0"/>
            <a:r>
              <a:rPr lang="fr-FR" dirty="0" smtClean="0"/>
              <a:t>Futur simple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17 - Lorsque toutes ces vieilles baraques (raser, futur antérieur, voix passive), on (pouvoir, futur simple) envisager la réhabilitation du terrain.</a:t>
            </a:r>
          </a:p>
          <a:p>
            <a:pPr lvl="0"/>
            <a:r>
              <a:rPr lang="fr-FR" dirty="0" smtClean="0"/>
              <a:t>Lorsque toutes ces vieilles baraques auront été rasées, on pourra envisager la réhabilitation du terrain.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18 - Au cas où vous n' pas suffisamment (informer, conditionnel passé, voix passive), notre service d'assistance (pouvoir, conditionnel passé) vous fournir tous les renseignements nécessaires.</a:t>
            </a:r>
          </a:p>
          <a:p>
            <a:pPr lvl="0"/>
            <a:r>
              <a:rPr lang="fr-FR" dirty="0" smtClean="0"/>
              <a:t>Au cas où vous n'auriez pas été suffisamment informés, notre service d'assistance aurait pu vous fournir tous les renseignements nécessaires.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19 - Bien que tout le monde (être, subjonctif imparfait) d'accord, aucune décision ne (prendre, passé simple, voix passive).</a:t>
            </a:r>
          </a:p>
          <a:p>
            <a:pPr lvl="0"/>
            <a:r>
              <a:rPr lang="fr-FR" dirty="0" smtClean="0"/>
              <a:t>Bien que tout le monde fût d'accord, aucune décision ne fut prise.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20 - Tout trop bien (dissimuler, plus que parfait, voix passive) pour que personne ne (pouvoir, subjonctif imparfait) apercevoir quoi que ce soit.</a:t>
            </a:r>
          </a:p>
          <a:p>
            <a:pPr lvl="0"/>
            <a:r>
              <a:rPr lang="fr-FR" dirty="0" smtClean="0"/>
              <a:t>Tout avait été trop bien dissimulé pour que personne ne pût apercevoir quoi que ce soit.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Manipuler les formes verbales. (Mode, temps, voix)</a:t>
            </a:r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1 - Lorsque vous (terminer) votre travail, vous pourrez partir.</a:t>
            </a:r>
          </a:p>
          <a:p>
            <a:pPr lvl="0"/>
            <a:r>
              <a:rPr lang="fr-FR" dirty="0" smtClean="0"/>
              <a:t>Lorsque vous aurez terminé votre travail, vous pourrez partir.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2 - Si vous lui aviez parlé plus poliment, il vous (répondre) favorablement.</a:t>
            </a:r>
          </a:p>
          <a:p>
            <a:pPr lvl="0"/>
            <a:r>
              <a:rPr lang="fr-FR" dirty="0" smtClean="0"/>
              <a:t>Si vous lui aviez parlé plus poliment, il vous aurait répondu favorablement.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3 - Je ne crois pas que ce (être) lui le responsable.</a:t>
            </a:r>
          </a:p>
          <a:p>
            <a:pPr lvl="0"/>
            <a:r>
              <a:rPr lang="fr-FR" dirty="0" smtClean="0"/>
              <a:t>Je ne crois pas que ce soit lui le responsable.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4 - Comme les élections (entacher) de fraude, le tribunal ordonna leur annulation. </a:t>
            </a:r>
          </a:p>
          <a:p>
            <a:pPr lvl="0"/>
            <a:r>
              <a:rPr lang="fr-FR" dirty="0" smtClean="0"/>
              <a:t>Comme les élections avaient été entachées de fraude, le tribunal ordonna leur annulation.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5 - Quoi qu’il (répondre), on lui donnait toujours tort.</a:t>
            </a:r>
          </a:p>
          <a:p>
            <a:pPr lvl="0"/>
            <a:r>
              <a:rPr lang="fr-FR" dirty="0" smtClean="0"/>
              <a:t>Quoi qu’il répondît, on lui donnait toujours tort.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3 - La </a:t>
            </a:r>
            <a:r>
              <a:rPr lang="fr-FR" dirty="0"/>
              <a:t>sécurité </a:t>
            </a:r>
            <a:r>
              <a:rPr lang="fr-FR" u="sng" dirty="0"/>
              <a:t>aurait dû</a:t>
            </a:r>
            <a:r>
              <a:rPr lang="fr-FR" dirty="0"/>
              <a:t> (1) vous prévenir des dangers que vous </a:t>
            </a:r>
            <a:r>
              <a:rPr lang="fr-FR" u="sng" dirty="0"/>
              <a:t>couriez</a:t>
            </a:r>
            <a:r>
              <a:rPr lang="fr-FR" dirty="0"/>
              <a:t> (2).</a:t>
            </a:r>
          </a:p>
          <a:p>
            <a:r>
              <a:rPr lang="fr-FR" dirty="0" smtClean="0"/>
              <a:t>Conditionnel passé</a:t>
            </a:r>
          </a:p>
          <a:p>
            <a:r>
              <a:rPr lang="fr-FR" dirty="0" smtClean="0"/>
              <a:t>Imparfait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6 - Si je l’avais su, je ne pas (venir).</a:t>
            </a:r>
          </a:p>
          <a:p>
            <a:pPr lvl="0"/>
            <a:r>
              <a:rPr lang="fr-FR" dirty="0" smtClean="0"/>
              <a:t>Si je l’avais su, je ne serais pas venu.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7 - Débrouillez-vous pour que tout soit embarqué avant que le bateau ne (partir).</a:t>
            </a:r>
          </a:p>
          <a:p>
            <a:pPr lvl="0"/>
            <a:r>
              <a:rPr lang="fr-FR" dirty="0" smtClean="0"/>
              <a:t>Débrouillez-vous pour que tout soit embarqué avant que le bateau ne parte.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8 - Il pensait qu’il serait libéré lorsqu’il (accomplir) son temps de service.</a:t>
            </a:r>
          </a:p>
          <a:p>
            <a:pPr lvl="0"/>
            <a:r>
              <a:rPr lang="fr-FR" dirty="0" smtClean="0"/>
              <a:t>Il pensait qu’il serait libéré lorsqu’il aurait accompli son temps de service.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9 - Si les marchandises avaient été correctement attachées, elles ne se pas (renverser).</a:t>
            </a:r>
          </a:p>
          <a:p>
            <a:pPr lvl="0"/>
            <a:r>
              <a:rPr lang="fr-FR" dirty="0" smtClean="0"/>
              <a:t>Si les marchandises avaient été correctement attachées, elles ne se seraient pas renversées.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10 - Vous rallumerez les projecteurs après que les miss (terminer) leur défilé.</a:t>
            </a:r>
          </a:p>
          <a:p>
            <a:pPr lvl="0"/>
            <a:r>
              <a:rPr lang="fr-FR" dirty="0" smtClean="0"/>
              <a:t>Vous rallumerez les projecteurs après que les miss auront terminé leur défilé.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11 - Vous aurez normalement besoin de rendre un rapport, à moins que le contremaître ne le (faire) à votre place. </a:t>
            </a:r>
          </a:p>
          <a:p>
            <a:pPr lvl="0"/>
            <a:r>
              <a:rPr lang="fr-FR" dirty="0" smtClean="0"/>
              <a:t>Vous aurez normalement besoin de rendre un rapport, à moins que le contremaître ne le fasse à votre place.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12 - J’aurais souhaité qu’il s’en (aller) le plus vite possible.</a:t>
            </a:r>
          </a:p>
          <a:p>
            <a:pPr lvl="0"/>
            <a:r>
              <a:rPr lang="fr-FR" dirty="0" smtClean="0"/>
              <a:t>J’aurais souhaité qu’il s’en aille le plus vite possible.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13 - Votre objection (pouvoir) être prise en compte si vous l’aviez formulée à temps. </a:t>
            </a:r>
          </a:p>
          <a:p>
            <a:pPr lvl="0"/>
            <a:r>
              <a:rPr lang="fr-FR" dirty="0" smtClean="0"/>
              <a:t>Votre objection aurait pu être prise en compte si vous l’aviez formulée à temps.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14 - Le capitaine exigea que tous ceux qui (oublier) leurs munitions retournent immédiatement à la caserne. </a:t>
            </a:r>
          </a:p>
          <a:p>
            <a:pPr lvl="0"/>
            <a:r>
              <a:rPr lang="fr-FR" dirty="0" smtClean="0"/>
              <a:t>Le capitaine exigea que tous ceux qui avaient oublié leurs munitions retournent immédiatement à la caserne.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15 - Si l’un de nous avait dit une pareille bêtise, il immédiatement (sanctionner).</a:t>
            </a:r>
          </a:p>
          <a:p>
            <a:pPr lvl="0"/>
            <a:r>
              <a:rPr lang="fr-FR" dirty="0" smtClean="0"/>
              <a:t>Si l’un de nous avait dit une pareille bêtise, il aurait été immédiatement sanctionné.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4 - Lorsque </a:t>
            </a:r>
            <a:r>
              <a:rPr lang="fr-FR" dirty="0"/>
              <a:t>les gendarmes </a:t>
            </a:r>
            <a:r>
              <a:rPr lang="fr-FR" u="sng" dirty="0"/>
              <a:t>eurent terminé</a:t>
            </a:r>
            <a:r>
              <a:rPr lang="fr-FR" dirty="0"/>
              <a:t> (1) leur enquête, ils </a:t>
            </a:r>
            <a:r>
              <a:rPr lang="fr-FR" u="sng" dirty="0"/>
              <a:t>remirent</a:t>
            </a:r>
            <a:r>
              <a:rPr lang="fr-FR" dirty="0"/>
              <a:t> (2) leur rapport.</a:t>
            </a:r>
          </a:p>
          <a:p>
            <a:r>
              <a:rPr lang="fr-FR" dirty="0" smtClean="0"/>
              <a:t>Passé antérieur</a:t>
            </a:r>
          </a:p>
          <a:p>
            <a:r>
              <a:rPr lang="fr-FR" dirty="0" smtClean="0"/>
              <a:t>Passé simple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16 - Sitôt que la centrale (remettre) en état, l’électricité reviendra. </a:t>
            </a:r>
          </a:p>
          <a:p>
            <a:pPr lvl="0"/>
            <a:r>
              <a:rPr lang="fr-FR" dirty="0" smtClean="0"/>
              <a:t>Sitôt que la centrale sera remise en état, l’électricité reviendra.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17 - Lorsque les cyclistes (franchir) la ligne d’arrivée, la foule se précipita autour des vainqueurs. </a:t>
            </a:r>
          </a:p>
          <a:p>
            <a:pPr lvl="0"/>
            <a:r>
              <a:rPr lang="fr-FR" dirty="0" smtClean="0"/>
              <a:t>Lorsque les cyclistes eurent franchi la ligne d’arrivée, la foule se précipita autour des vainqueurs.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18 - Personne n’aurait pu croire qu’il (être) un tel escroc. </a:t>
            </a:r>
          </a:p>
          <a:p>
            <a:pPr lvl="0"/>
            <a:r>
              <a:rPr lang="fr-FR" dirty="0" smtClean="0"/>
              <a:t>Personne n’aurait pu croire qu’il fût un tel escroc.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19 - Ils auraient dû dégager la route avant que la circulation ne (reprendre).</a:t>
            </a:r>
          </a:p>
          <a:p>
            <a:pPr lvl="0"/>
            <a:r>
              <a:rPr lang="fr-FR" dirty="0" smtClean="0"/>
              <a:t>Ils auraient dû dégager la route avant que la circulation ne reprenne.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20 - Terminez votre devoir avant que la sonnerie ne (retentir). </a:t>
            </a:r>
          </a:p>
          <a:p>
            <a:pPr lvl="0"/>
            <a:r>
              <a:rPr lang="fr-FR" dirty="0" smtClean="0"/>
              <a:t>Terminez votre devoir avant que la sonnerie ne retentisse.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5 - S’il </a:t>
            </a:r>
            <a:r>
              <a:rPr lang="fr-FR" u="sng" dirty="0"/>
              <a:t>s’était entraîné</a:t>
            </a:r>
            <a:r>
              <a:rPr lang="fr-FR" dirty="0"/>
              <a:t> (1) plus sérieusement, la victoire ne lui </a:t>
            </a:r>
            <a:r>
              <a:rPr lang="fr-FR" u="sng" dirty="0"/>
              <a:t>aurait</a:t>
            </a:r>
            <a:r>
              <a:rPr lang="fr-FR" dirty="0"/>
              <a:t> pas </a:t>
            </a:r>
            <a:r>
              <a:rPr lang="fr-FR" u="sng" dirty="0"/>
              <a:t>échappé </a:t>
            </a:r>
            <a:r>
              <a:rPr lang="fr-FR" dirty="0"/>
              <a:t>(2). </a:t>
            </a:r>
          </a:p>
          <a:p>
            <a:r>
              <a:rPr lang="fr-FR" dirty="0" smtClean="0"/>
              <a:t>Plus-que-parfait, voix pronominale</a:t>
            </a:r>
          </a:p>
          <a:p>
            <a:r>
              <a:rPr lang="fr-FR" dirty="0" smtClean="0"/>
              <a:t>Conditionnel passé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6 - </a:t>
            </a:r>
            <a:r>
              <a:rPr lang="fr-FR" dirty="0"/>
              <a:t>Dans le cas où un cyclone </a:t>
            </a:r>
            <a:r>
              <a:rPr lang="fr-FR" u="sng" dirty="0"/>
              <a:t>détruirait</a:t>
            </a:r>
            <a:r>
              <a:rPr lang="fr-FR" dirty="0"/>
              <a:t> (1) votre maison, vous ne </a:t>
            </a:r>
            <a:r>
              <a:rPr lang="fr-FR" u="sng" dirty="0"/>
              <a:t>seriez</a:t>
            </a:r>
            <a:r>
              <a:rPr lang="fr-FR" dirty="0"/>
              <a:t> pas </a:t>
            </a:r>
            <a:r>
              <a:rPr lang="fr-FR" u="sng" dirty="0"/>
              <a:t>assurés </a:t>
            </a:r>
            <a:r>
              <a:rPr lang="fr-FR" dirty="0"/>
              <a:t>(2).</a:t>
            </a:r>
          </a:p>
          <a:p>
            <a:r>
              <a:rPr lang="fr-FR" dirty="0" smtClean="0"/>
              <a:t>Conditionnel présent</a:t>
            </a:r>
          </a:p>
          <a:p>
            <a:r>
              <a:rPr lang="fr-FR" dirty="0" smtClean="0"/>
              <a:t>Conditionnel présent, voix passive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7 - </a:t>
            </a:r>
            <a:r>
              <a:rPr lang="fr-FR" dirty="0"/>
              <a:t>Personne </a:t>
            </a:r>
            <a:r>
              <a:rPr lang="fr-FR" u="sng" dirty="0"/>
              <a:t>n'aurait pu</a:t>
            </a:r>
            <a:r>
              <a:rPr lang="fr-FR" dirty="0"/>
              <a:t> (1) croire qu'il </a:t>
            </a:r>
            <a:r>
              <a:rPr lang="fr-FR" u="sng" dirty="0"/>
              <a:t>fût</a:t>
            </a:r>
            <a:r>
              <a:rPr lang="fr-FR" dirty="0"/>
              <a:t> (2) capable d'un pareil exploit.</a:t>
            </a:r>
          </a:p>
          <a:p>
            <a:r>
              <a:rPr lang="fr-FR" dirty="0" smtClean="0"/>
              <a:t>Conditionnel passé</a:t>
            </a:r>
          </a:p>
          <a:p>
            <a:r>
              <a:rPr lang="fr-FR" dirty="0" smtClean="0"/>
              <a:t>Subjonctif imparfait</a:t>
            </a:r>
            <a:endParaRPr lang="fr-FR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487</TotalTime>
  <Words>2013</Words>
  <Application>Microsoft Office PowerPoint</Application>
  <PresentationFormat>Affichage à l'écran (4:3)</PresentationFormat>
  <Paragraphs>145</Paragraphs>
  <Slides>64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64</vt:i4>
      </vt:variant>
    </vt:vector>
  </HeadingPairs>
  <TitlesOfParts>
    <vt:vector size="65" baseType="lpstr">
      <vt:lpstr>Débit</vt:lpstr>
      <vt:lpstr>Savoir identifier, construire, et manipuler les formes verbales</vt:lpstr>
      <vt:lpstr>Identifier les formes verbales.  (Mode, temps, voix)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Construire les formes verbales. (Mode, temps, voix)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Manipuler les formes verbales. (Mode, temps, voix)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</dc:creator>
  <cp:lastModifiedBy>pierre lamble</cp:lastModifiedBy>
  <cp:revision>29</cp:revision>
  <dcterms:created xsi:type="dcterms:W3CDTF">2015-10-25T03:24:32Z</dcterms:created>
  <dcterms:modified xsi:type="dcterms:W3CDTF">2015-11-10T02:15:50Z</dcterms:modified>
</cp:coreProperties>
</file>