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58" r:id="rId6"/>
    <p:sldId id="259" r:id="rId7"/>
    <p:sldId id="265" r:id="rId8"/>
    <p:sldId id="263" r:id="rId9"/>
    <p:sldId id="26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6" autoAdjust="0"/>
    <p:restoredTop sz="94660"/>
  </p:normalViewPr>
  <p:slideViewPr>
    <p:cSldViewPr snapToGrid="0">
      <p:cViewPr varScale="1">
        <p:scale>
          <a:sx n="70" d="100"/>
          <a:sy n="70" d="100"/>
        </p:scale>
        <p:origin x="62" y="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3223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04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394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10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0700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229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023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253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06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34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680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C764C-6F7F-4F97-B37A-3CDE054D3A46}" type="datetimeFigureOut">
              <a:rPr lang="fr-FR" smtClean="0"/>
              <a:t>22/11/2016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A79D2-0CE6-4E43-B9D2-D1701CDAFF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168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Exemples d’animations pour l’apprentissage de la lecture et de l’écriture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418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371113" y="805543"/>
            <a:ext cx="325482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fr-FR" sz="4000" dirty="0">
              <a:latin typeface="Brush Script MT" panose="03060802040406070304" pitchFamily="66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6000" dirty="0">
                <a:latin typeface="Brush Script MT" panose="03060802040406070304" pitchFamily="66" charset="0"/>
              </a:rPr>
              <a:t>Renard</a:t>
            </a:r>
            <a:r>
              <a:rPr lang="fr-FR" sz="4000" dirty="0">
                <a:latin typeface="Brush Script MT" panose="03060802040406070304" pitchFamily="66" charset="0"/>
              </a:rPr>
              <a:t> </a:t>
            </a:r>
          </a:p>
        </p:txBody>
      </p:sp>
      <p:pic>
        <p:nvPicPr>
          <p:cNvPr id="5122" name="Picture 2" descr="Renard qui relax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28" y="990599"/>
            <a:ext cx="6455214" cy="434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54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28" y="601435"/>
            <a:ext cx="5715000" cy="552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8371113" y="805543"/>
            <a:ext cx="311331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C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000" dirty="0">
                <a:latin typeface="Brush Script MT" panose="03060802040406070304" pitchFamily="66" charset="0"/>
              </a:rPr>
              <a:t>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fr-FR" sz="4000" dirty="0">
              <a:latin typeface="Brush Script MT" panose="03060802040406070304" pitchFamily="66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6000" dirty="0">
                <a:latin typeface="Brush Script MT" panose="03060802040406070304" pitchFamily="66" charset="0"/>
              </a:rPr>
              <a:t>Canard</a:t>
            </a:r>
            <a:r>
              <a:rPr lang="fr-FR" sz="4000" dirty="0">
                <a:latin typeface="Brush Script MT" panose="030608020404060703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583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02" y="1155954"/>
            <a:ext cx="4260998" cy="426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949439" y="832104"/>
            <a:ext cx="3076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1 - cheval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145383" y="2573818"/>
            <a:ext cx="2368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2 - </a:t>
            </a:r>
            <a:r>
              <a:rPr lang="fr-FR" sz="5400" dirty="0" err="1">
                <a:latin typeface="Brush Script MT" panose="03060802040406070304" pitchFamily="66" charset="0"/>
              </a:rPr>
              <a:t>ceval</a:t>
            </a:r>
            <a:endParaRPr lang="fr-FR" sz="5400" dirty="0">
              <a:latin typeface="Brush Script MT" panose="03060802040406070304" pitchFamily="66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862355" y="4228447"/>
            <a:ext cx="3555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3 - </a:t>
            </a:r>
            <a:r>
              <a:rPr lang="fr-FR" sz="5400" dirty="0" err="1">
                <a:latin typeface="Brush Script MT" panose="03060802040406070304" pitchFamily="66" charset="0"/>
              </a:rPr>
              <a:t>caval</a:t>
            </a:r>
            <a:endParaRPr lang="fr-FR" sz="5400" dirty="0"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94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145382" y="3096332"/>
            <a:ext cx="3076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2 - prince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270785" y="4740075"/>
            <a:ext cx="2368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3 - pince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145382" y="1354618"/>
            <a:ext cx="3555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1 - </a:t>
            </a:r>
            <a:r>
              <a:rPr lang="fr-FR" sz="5400" dirty="0" err="1">
                <a:latin typeface="Brush Script MT" panose="03060802040406070304" pitchFamily="66" charset="0"/>
              </a:rPr>
              <a:t>price</a:t>
            </a:r>
            <a:endParaRPr lang="fr-FR" sz="5400" dirty="0">
              <a:latin typeface="Brush Script MT" panose="03060802040406070304" pitchFamily="66" charset="0"/>
            </a:endParaRPr>
          </a:p>
        </p:txBody>
      </p:sp>
      <p:pic>
        <p:nvPicPr>
          <p:cNvPr id="2050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86" y="375557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64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351777" y="4544132"/>
            <a:ext cx="3076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3 - château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553162" y="1239894"/>
            <a:ext cx="3152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1 - </a:t>
            </a:r>
            <a:r>
              <a:rPr lang="fr-FR" sz="5400" dirty="0" err="1">
                <a:latin typeface="Brush Script MT" panose="03060802040406070304" pitchFamily="66" charset="0"/>
              </a:rPr>
              <a:t>câteau</a:t>
            </a:r>
            <a:endParaRPr lang="fr-FR" sz="5400" dirty="0">
              <a:latin typeface="Brush Script MT" panose="03060802040406070304" pitchFamily="66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351777" y="2892013"/>
            <a:ext cx="3555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2 - </a:t>
            </a:r>
            <a:r>
              <a:rPr lang="fr-FR" sz="5400" dirty="0" err="1">
                <a:latin typeface="Brush Script MT" panose="03060802040406070304" pitchFamily="66" charset="0"/>
              </a:rPr>
              <a:t>chateau</a:t>
            </a:r>
            <a:endParaRPr lang="fr-FR" sz="5400" dirty="0">
              <a:latin typeface="Brush Script MT" panose="03060802040406070304" pitchFamily="66" charset="0"/>
            </a:endParaRPr>
          </a:p>
        </p:txBody>
      </p:sp>
      <p:pic>
        <p:nvPicPr>
          <p:cNvPr id="3076" name="Picture 4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33" y="986517"/>
            <a:ext cx="6341611" cy="422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93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580" y="533096"/>
            <a:ext cx="571500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necteur droit avec flèche 3"/>
          <p:cNvCxnSpPr/>
          <p:nvPr/>
        </p:nvCxnSpPr>
        <p:spPr>
          <a:xfrm>
            <a:off x="1545771" y="2590800"/>
            <a:ext cx="3091543" cy="4354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213481" y="1667470"/>
            <a:ext cx="26645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Les poules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252857" y="880017"/>
            <a:ext cx="2841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Le renard</a:t>
            </a:r>
          </a:p>
        </p:txBody>
      </p:sp>
      <p:cxnSp>
        <p:nvCxnSpPr>
          <p:cNvPr id="7" name="Connecteur droit avec flèche 6"/>
          <p:cNvCxnSpPr>
            <a:stCxn id="6" idx="2"/>
          </p:cNvCxnSpPr>
          <p:nvPr/>
        </p:nvCxnSpPr>
        <p:spPr>
          <a:xfrm flipH="1">
            <a:off x="7837714" y="1803347"/>
            <a:ext cx="2835729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26570" y="3145972"/>
            <a:ext cx="24166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Il chasse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817032" y="4554985"/>
            <a:ext cx="7260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Le renard chasse les poules,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698171" y="5478315"/>
            <a:ext cx="9329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latin typeface="Brush Script MT" panose="03060802040406070304" pitchFamily="66" charset="0"/>
              </a:rPr>
              <a:t>L</a:t>
            </a:r>
            <a:r>
              <a:rPr lang="fr-FR" sz="5400" dirty="0">
                <a:latin typeface="Brush Script MT" panose="03060802040406070304" pitchFamily="66" charset="0"/>
              </a:rPr>
              <a:t>es poules sont </a:t>
            </a:r>
            <a:r>
              <a:rPr lang="fr-FR" sz="5400" dirty="0">
                <a:latin typeface="Brush Script MT" panose="03060802040406070304" pitchFamily="66" charset="0"/>
              </a:rPr>
              <a:t>chassées par l</a:t>
            </a:r>
            <a:r>
              <a:rPr lang="fr-FR" sz="5400" dirty="0">
                <a:latin typeface="Brush Script MT" panose="03060802040406070304" pitchFamily="66" charset="0"/>
              </a:rPr>
              <a:t>e renard, </a:t>
            </a:r>
            <a:endParaRPr lang="fr-FR" sz="5400" dirty="0"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0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mise en valeur des accords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Les enfants sont sortis dans la cour. </a:t>
            </a:r>
            <a:endParaRPr lang="fr-FR" dirty="0"/>
          </a:p>
          <a:p>
            <a:r>
              <a:rPr lang="fr-FR" dirty="0"/>
              <a:t>Le</a:t>
            </a:r>
            <a:r>
              <a:rPr lang="fr-FR" dirty="0">
                <a:solidFill>
                  <a:srgbClr val="FF0000"/>
                </a:solidFill>
              </a:rPr>
              <a:t>s</a:t>
            </a:r>
            <a:r>
              <a:rPr lang="fr-FR" dirty="0"/>
              <a:t> enfant</a:t>
            </a:r>
            <a:r>
              <a:rPr lang="fr-FR" dirty="0">
                <a:solidFill>
                  <a:srgbClr val="FF0000"/>
                </a:solidFill>
              </a:rPr>
              <a:t>s</a:t>
            </a:r>
            <a:r>
              <a:rPr lang="fr-FR" dirty="0"/>
              <a:t> sont sorti</a:t>
            </a:r>
            <a:r>
              <a:rPr lang="fr-FR" dirty="0">
                <a:solidFill>
                  <a:srgbClr val="FF0000"/>
                </a:solidFill>
              </a:rPr>
              <a:t>s</a:t>
            </a:r>
            <a:r>
              <a:rPr lang="fr-FR" dirty="0"/>
              <a:t> dans la cour. </a:t>
            </a:r>
          </a:p>
          <a:p>
            <a:r>
              <a:rPr lang="fr-FR" dirty="0"/>
              <a:t>Les chats sauvages ont mangé la petite souris blanche. </a:t>
            </a:r>
            <a:endParaRPr lang="fr-FR" dirty="0"/>
          </a:p>
          <a:p>
            <a:r>
              <a:rPr lang="fr-FR" dirty="0"/>
              <a:t>[Le</a:t>
            </a:r>
            <a:r>
              <a:rPr lang="fr-FR" dirty="0">
                <a:solidFill>
                  <a:srgbClr val="FF0000"/>
                </a:solidFill>
              </a:rPr>
              <a:t>s</a:t>
            </a:r>
            <a:r>
              <a:rPr lang="fr-FR" dirty="0"/>
              <a:t> chat</a:t>
            </a:r>
            <a:r>
              <a:rPr lang="fr-FR" dirty="0">
                <a:solidFill>
                  <a:srgbClr val="FF0000"/>
                </a:solidFill>
              </a:rPr>
              <a:t>s</a:t>
            </a:r>
            <a:r>
              <a:rPr lang="fr-FR" dirty="0"/>
              <a:t> sauvage</a:t>
            </a:r>
            <a:r>
              <a:rPr lang="fr-FR" dirty="0">
                <a:solidFill>
                  <a:srgbClr val="FF0000"/>
                </a:solidFill>
              </a:rPr>
              <a:t>s]</a:t>
            </a:r>
            <a:r>
              <a:rPr lang="fr-FR" dirty="0"/>
              <a:t> ont mangé [l</a:t>
            </a:r>
            <a:r>
              <a:rPr lang="fr-FR" dirty="0">
                <a:solidFill>
                  <a:srgbClr val="FF0000"/>
                </a:solidFill>
              </a:rPr>
              <a:t>a</a:t>
            </a:r>
            <a:r>
              <a:rPr lang="fr-FR" dirty="0"/>
              <a:t> peti</a:t>
            </a:r>
            <a:r>
              <a:rPr lang="fr-FR" dirty="0">
                <a:solidFill>
                  <a:srgbClr val="FF0000"/>
                </a:solidFill>
              </a:rPr>
              <a:t>te</a:t>
            </a:r>
            <a:r>
              <a:rPr lang="fr-FR" dirty="0"/>
              <a:t> souris blan</a:t>
            </a:r>
            <a:r>
              <a:rPr lang="fr-FR" dirty="0">
                <a:solidFill>
                  <a:srgbClr val="FF0000"/>
                </a:solidFill>
              </a:rPr>
              <a:t>che]</a:t>
            </a:r>
            <a:r>
              <a:rPr lang="fr-FR" dirty="0"/>
              <a:t>. </a:t>
            </a:r>
          </a:p>
          <a:p>
            <a:r>
              <a:rPr lang="fr-FR" dirty="0"/>
              <a:t>Les fleurs que tu as offertes sont très belles. </a:t>
            </a:r>
            <a:endParaRPr lang="fr-FR" dirty="0"/>
          </a:p>
          <a:p>
            <a:r>
              <a:rPr lang="fr-FR" dirty="0"/>
              <a:t>Le</a:t>
            </a:r>
            <a:r>
              <a:rPr lang="fr-FR" dirty="0">
                <a:solidFill>
                  <a:srgbClr val="FF0000"/>
                </a:solidFill>
              </a:rPr>
              <a:t>s</a:t>
            </a:r>
            <a:r>
              <a:rPr lang="fr-FR" dirty="0"/>
              <a:t> </a:t>
            </a:r>
            <a:r>
              <a:rPr lang="fr-FR" dirty="0">
                <a:solidFill>
                  <a:srgbClr val="00B050"/>
                </a:solidFill>
              </a:rPr>
              <a:t>fleur</a:t>
            </a:r>
            <a:r>
              <a:rPr lang="fr-FR" dirty="0">
                <a:solidFill>
                  <a:srgbClr val="FF0000"/>
                </a:solidFill>
              </a:rPr>
              <a:t>s</a:t>
            </a:r>
            <a:r>
              <a:rPr lang="fr-FR" dirty="0"/>
              <a:t> {</a:t>
            </a:r>
            <a:r>
              <a:rPr lang="fr-FR" i="1" dirty="0"/>
              <a:t>que </a:t>
            </a:r>
            <a:r>
              <a:rPr lang="fr-FR" i="1" u="sng" dirty="0"/>
              <a:t>tu as</a:t>
            </a:r>
            <a:r>
              <a:rPr lang="fr-FR" i="1" dirty="0"/>
              <a:t> offer</a:t>
            </a:r>
            <a:r>
              <a:rPr lang="fr-FR" i="1" dirty="0">
                <a:solidFill>
                  <a:srgbClr val="FF0000"/>
                </a:solidFill>
              </a:rPr>
              <a:t>tes</a:t>
            </a:r>
            <a:r>
              <a:rPr lang="fr-FR" dirty="0">
                <a:solidFill>
                  <a:srgbClr val="FF0000"/>
                </a:solidFill>
              </a:rPr>
              <a:t>}</a:t>
            </a:r>
            <a:r>
              <a:rPr lang="fr-FR" dirty="0"/>
              <a:t> </a:t>
            </a:r>
            <a:r>
              <a:rPr lang="fr-FR" dirty="0">
                <a:solidFill>
                  <a:srgbClr val="00B050"/>
                </a:solidFill>
              </a:rPr>
              <a:t>sont</a:t>
            </a:r>
            <a:r>
              <a:rPr lang="fr-FR" dirty="0"/>
              <a:t> très </a:t>
            </a:r>
            <a:r>
              <a:rPr lang="fr-FR" dirty="0">
                <a:solidFill>
                  <a:srgbClr val="FF0000"/>
                </a:solidFill>
              </a:rPr>
              <a:t>belles</a:t>
            </a:r>
            <a:r>
              <a:rPr lang="fr-FR" dirty="0"/>
              <a:t>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146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dictée interactive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Cigale, ayant chanté</a:t>
            </a:r>
          </a:p>
          <a:p>
            <a:r>
              <a:rPr lang="fr-FR" dirty="0"/>
              <a:t>Tout l'été,</a:t>
            </a:r>
          </a:p>
          <a:p>
            <a:r>
              <a:rPr lang="fr-FR" dirty="0"/>
              <a:t>Se trouva fort dépourvue</a:t>
            </a:r>
          </a:p>
          <a:p>
            <a:r>
              <a:rPr lang="fr-FR" dirty="0"/>
              <a:t>Quand la bise fut venue :</a:t>
            </a:r>
          </a:p>
          <a:p>
            <a:r>
              <a:rPr lang="fr-FR" dirty="0"/>
              <a:t>Pas un seul petit morceau</a:t>
            </a:r>
          </a:p>
          <a:p>
            <a:r>
              <a:rPr lang="fr-FR" dirty="0"/>
              <a:t>De mouche ou de vermisseau.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089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</TotalTime>
  <Words>170</Words>
  <Application>Microsoft Office PowerPoint</Application>
  <PresentationFormat>Grand écran</PresentationFormat>
  <Paragraphs>45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Brush Script MT</vt:lpstr>
      <vt:lpstr>Calibri</vt:lpstr>
      <vt:lpstr>Calibri Light</vt:lpstr>
      <vt:lpstr>Thème Office</vt:lpstr>
      <vt:lpstr>Exemples d’animations pour l’apprentissage de la lecture et de l’écriture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 mise en valeur des accords</vt:lpstr>
      <vt:lpstr>La dictée interactive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</dc:creator>
  <cp:lastModifiedBy>Pierre</cp:lastModifiedBy>
  <cp:revision>25</cp:revision>
  <dcterms:created xsi:type="dcterms:W3CDTF">2016-11-19T07:15:13Z</dcterms:created>
  <dcterms:modified xsi:type="dcterms:W3CDTF">2016-11-24T05:02:27Z</dcterms:modified>
</cp:coreProperties>
</file>