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0" r:id="rId4"/>
    <p:sldId id="259" r:id="rId5"/>
    <p:sldId id="268" r:id="rId6"/>
    <p:sldId id="258" r:id="rId7"/>
    <p:sldId id="262" r:id="rId8"/>
    <p:sldId id="261" r:id="rId9"/>
    <p:sldId id="263" r:id="rId10"/>
    <p:sldId id="264" r:id="rId11"/>
    <p:sldId id="265" r:id="rId12"/>
    <p:sldId id="266" r:id="rId13"/>
    <p:sldId id="267" r:id="rId14"/>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0" d="100"/>
          <a:sy n="70" d="100"/>
        </p:scale>
        <p:origin x="-1800" y="-37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p>
            <a:fld id="{2C308075-DA6D-4F4F-B817-7B7A77E4D174}" type="datetimeFigureOut">
              <a:rPr lang="fr-FR" smtClean="0"/>
              <a:pPr/>
              <a:t>30/06/2013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E2B2BB32-1185-499D-AE64-B2411C229511}" type="slidenum">
              <a:rPr lang="fr-FR" smtClean="0"/>
              <a:pPr/>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2C308075-DA6D-4F4F-B817-7B7A77E4D174}" type="datetimeFigureOut">
              <a:rPr lang="fr-FR" smtClean="0"/>
              <a:pPr/>
              <a:t>30/06/2013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E2B2BB32-1185-499D-AE64-B2411C229511}"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2C308075-DA6D-4F4F-B817-7B7A77E4D174}" type="datetimeFigureOut">
              <a:rPr lang="fr-FR" smtClean="0"/>
              <a:pPr/>
              <a:t>30/06/2013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E2B2BB32-1185-499D-AE64-B2411C229511}" type="slidenum">
              <a:rPr lang="fr-FR" smtClean="0"/>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2C308075-DA6D-4F4F-B817-7B7A77E4D174}" type="datetimeFigureOut">
              <a:rPr lang="fr-FR" smtClean="0"/>
              <a:pPr/>
              <a:t>30/06/2013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E2B2BB32-1185-499D-AE64-B2411C229511}" type="slidenum">
              <a:rPr lang="fr-FR" smtClean="0"/>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fld id="{2C308075-DA6D-4F4F-B817-7B7A77E4D174}" type="datetimeFigureOut">
              <a:rPr lang="fr-FR" smtClean="0"/>
              <a:pPr/>
              <a:t>30/06/2013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E2B2BB32-1185-499D-AE64-B2411C229511}" type="slidenum">
              <a:rPr lang="fr-FR" smtClean="0"/>
              <a:pPr/>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2C308075-DA6D-4F4F-B817-7B7A77E4D174}" type="datetimeFigureOut">
              <a:rPr lang="fr-FR" smtClean="0"/>
              <a:pPr/>
              <a:t>30/06/2013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E2B2BB32-1185-499D-AE64-B2411C229511}" type="slidenum">
              <a:rPr lang="fr-FR" smtClean="0"/>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2C308075-DA6D-4F4F-B817-7B7A77E4D174}" type="datetimeFigureOut">
              <a:rPr lang="fr-FR" smtClean="0"/>
              <a:pPr/>
              <a:t>30/06/2013</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E2B2BB32-1185-499D-AE64-B2411C229511}" type="slidenum">
              <a:rPr lang="fr-FR" smtClean="0"/>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2"/>
          <p:cNvSpPr>
            <a:spLocks noGrp="1"/>
          </p:cNvSpPr>
          <p:nvPr>
            <p:ph type="dt" sz="half" idx="10"/>
          </p:nvPr>
        </p:nvSpPr>
        <p:spPr/>
        <p:txBody>
          <a:bodyPr/>
          <a:lstStyle/>
          <a:p>
            <a:fld id="{2C308075-DA6D-4F4F-B817-7B7A77E4D174}" type="datetimeFigureOut">
              <a:rPr lang="fr-FR" smtClean="0"/>
              <a:pPr/>
              <a:t>30/06/2013</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E2B2BB32-1185-499D-AE64-B2411C229511}" type="slidenum">
              <a:rPr lang="fr-FR" smtClean="0"/>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2C308075-DA6D-4F4F-B817-7B7A77E4D174}" type="datetimeFigureOut">
              <a:rPr lang="fr-FR" smtClean="0"/>
              <a:pPr/>
              <a:t>30/06/2013</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E2B2BB32-1185-499D-AE64-B2411C229511}"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2C308075-DA6D-4F4F-B817-7B7A77E4D174}" type="datetimeFigureOut">
              <a:rPr lang="fr-FR" smtClean="0"/>
              <a:pPr/>
              <a:t>30/06/2013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E2B2BB32-1185-499D-AE64-B2411C229511}" type="slidenum">
              <a:rPr lang="fr-FR" smtClean="0"/>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2C308075-DA6D-4F4F-B817-7B7A77E4D174}" type="datetimeFigureOut">
              <a:rPr lang="fr-FR" smtClean="0"/>
              <a:pPr/>
              <a:t>30/06/2013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E2B2BB32-1185-499D-AE64-B2411C229511}" type="slidenum">
              <a:rPr lang="fr-FR" smtClean="0"/>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308075-DA6D-4F4F-B817-7B7A77E4D174}" type="datetimeFigureOut">
              <a:rPr lang="fr-FR" smtClean="0"/>
              <a:pPr/>
              <a:t>30/06/2013</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2B2BB32-1185-499D-AE64-B2411C229511}" type="slidenum">
              <a:rPr lang="fr-FR" smtClean="0"/>
              <a:pPr/>
              <a:t>‹N°›</a:t>
            </a:fld>
            <a:endParaRPr lang="fr-F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685800" y="1196753"/>
            <a:ext cx="7772400" cy="2403698"/>
          </a:xfrm>
        </p:spPr>
        <p:txBody>
          <a:bodyPr>
            <a:normAutofit/>
          </a:bodyPr>
          <a:lstStyle/>
          <a:p>
            <a:r>
              <a:rPr lang="fr-FR" b="1" i="0" dirty="0" smtClean="0">
                <a:solidFill>
                  <a:srgbClr val="222222"/>
                </a:solidFill>
                <a:latin typeface="Arial"/>
              </a:rPr>
              <a:t>Analyse de tableau :</a:t>
            </a:r>
            <a:r>
              <a:rPr lang="fr-FR" dirty="0" smtClean="0"/>
              <a:t/>
            </a:r>
            <a:br>
              <a:rPr lang="fr-FR" dirty="0" smtClean="0"/>
            </a:br>
            <a:r>
              <a:rPr lang="fr-FR" b="1" i="0" dirty="0" smtClean="0">
                <a:solidFill>
                  <a:srgbClr val="222222"/>
                </a:solidFill>
                <a:latin typeface="Arial"/>
              </a:rPr>
              <a:t>« Guernica » De Pablo Picasso 1939</a:t>
            </a:r>
            <a:endParaRPr lang="fr-FR" dirty="0"/>
          </a:p>
        </p:txBody>
      </p:sp>
      <p:sp>
        <p:nvSpPr>
          <p:cNvPr id="3" name="Sous-titre 2"/>
          <p:cNvSpPr>
            <a:spLocks noGrp="1"/>
          </p:cNvSpPr>
          <p:nvPr>
            <p:ph type="subTitle" idx="1"/>
          </p:nvPr>
        </p:nvSpPr>
        <p:spPr/>
        <p:txBody>
          <a:bodyPr>
            <a:normAutofit fontScale="85000" lnSpcReduction="20000"/>
          </a:bodyPr>
          <a:lstStyle/>
          <a:p>
            <a:r>
              <a:rPr lang="fr-FR" b="0" i="0" dirty="0" smtClean="0">
                <a:solidFill>
                  <a:srgbClr val="222222"/>
                </a:solidFill>
                <a:latin typeface="Arial"/>
              </a:rPr>
              <a:t>« La peinture n'est pas faite pour décorer les appartements. C'est un instrument de guerre offensive et défensive contre </a:t>
            </a:r>
            <a:r>
              <a:rPr lang="fr-FR" b="0" i="0" dirty="0" smtClean="0">
                <a:solidFill>
                  <a:srgbClr val="222222"/>
                </a:solidFill>
                <a:latin typeface="Arial"/>
              </a:rPr>
              <a:t>l'ennemi. </a:t>
            </a:r>
            <a:r>
              <a:rPr lang="fr-FR" b="0" i="0" dirty="0" smtClean="0">
                <a:solidFill>
                  <a:srgbClr val="222222"/>
                </a:solidFill>
                <a:latin typeface="Arial"/>
              </a:rPr>
              <a:t>» Picasso</a:t>
            </a:r>
            <a:r>
              <a:rPr lang="fr-FR" dirty="0" smtClean="0"/>
              <a:t/>
            </a:r>
            <a:br>
              <a:rPr lang="fr-FR" dirty="0" smtClean="0"/>
            </a:br>
            <a:endParaRPr lang="fr-F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539552" y="476672"/>
            <a:ext cx="3528392" cy="369332"/>
          </a:xfrm>
          <a:prstGeom prst="rect">
            <a:avLst/>
          </a:prstGeom>
          <a:noFill/>
        </p:spPr>
        <p:txBody>
          <a:bodyPr wrap="square" rtlCol="0">
            <a:spAutoFit/>
          </a:bodyPr>
          <a:lstStyle/>
          <a:p>
            <a:r>
              <a:rPr lang="fr-FR" b="1" dirty="0"/>
              <a:t>La composition , espace</a:t>
            </a:r>
            <a:endParaRPr lang="fr-FR" dirty="0"/>
          </a:p>
        </p:txBody>
      </p:sp>
      <p:pic>
        <p:nvPicPr>
          <p:cNvPr id="21506" name="Picture 2" descr="http://4.bp.blogspot.com/_K_O2LOG8S4w/S0tUFAzSBNI/AAAAAAAABrY/miepsVjHV28/s1600/Picasso+Pablo+E+2+Parties.jpg.jpg"/>
          <p:cNvPicPr>
            <a:picLocks noChangeAspect="1" noChangeArrowheads="1"/>
          </p:cNvPicPr>
          <p:nvPr/>
        </p:nvPicPr>
        <p:blipFill>
          <a:blip r:embed="rId2" cstate="print"/>
          <a:srcRect/>
          <a:stretch>
            <a:fillRect/>
          </a:stretch>
        </p:blipFill>
        <p:spPr bwMode="auto">
          <a:xfrm>
            <a:off x="611560" y="1340768"/>
            <a:ext cx="7583210" cy="3406950"/>
          </a:xfrm>
          <a:prstGeom prst="rect">
            <a:avLst/>
          </a:prstGeom>
          <a:noFill/>
        </p:spPr>
      </p:pic>
      <p:sp>
        <p:nvSpPr>
          <p:cNvPr id="4" name="ZoneTexte 3"/>
          <p:cNvSpPr txBox="1"/>
          <p:nvPr/>
        </p:nvSpPr>
        <p:spPr>
          <a:xfrm>
            <a:off x="539552" y="5373216"/>
            <a:ext cx="7632848" cy="923330"/>
          </a:xfrm>
          <a:prstGeom prst="rect">
            <a:avLst/>
          </a:prstGeom>
          <a:noFill/>
        </p:spPr>
        <p:txBody>
          <a:bodyPr wrap="square" rtlCol="0">
            <a:spAutoFit/>
          </a:bodyPr>
          <a:lstStyle/>
          <a:p>
            <a:r>
              <a:rPr lang="fr-FR" dirty="0"/>
              <a:t>Dénotation :</a:t>
            </a:r>
            <a:r>
              <a:rPr lang="fr-FR" dirty="0" smtClean="0"/>
              <a:t/>
            </a:r>
            <a:br>
              <a:rPr lang="fr-FR" dirty="0" smtClean="0"/>
            </a:br>
            <a:r>
              <a:rPr lang="fr-FR" dirty="0"/>
              <a:t>1- Un axe vertical divise le tableau en </a:t>
            </a:r>
            <a:r>
              <a:rPr lang="fr-FR" b="1" dirty="0"/>
              <a:t>2 grandes parties</a:t>
            </a:r>
            <a:r>
              <a:rPr lang="fr-FR" dirty="0"/>
              <a:t>, ainsi que la lumière (partie gauche beaucoup plus sombre que la partie droite).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http://3.bp.blogspot.com/_K_O2LOG8S4w/S0tUFgKTgeI/AAAAAAAABrg/iWEkn6u0sj8/s1600/Picasso+Pablo+F+4+parties.jpg.jpg"/>
          <p:cNvPicPr>
            <a:picLocks noChangeAspect="1" noChangeArrowheads="1"/>
          </p:cNvPicPr>
          <p:nvPr/>
        </p:nvPicPr>
        <p:blipFill>
          <a:blip r:embed="rId2" cstate="print"/>
          <a:srcRect/>
          <a:stretch>
            <a:fillRect/>
          </a:stretch>
        </p:blipFill>
        <p:spPr bwMode="auto">
          <a:xfrm>
            <a:off x="467544" y="692696"/>
            <a:ext cx="8224314" cy="3694982"/>
          </a:xfrm>
          <a:prstGeom prst="rect">
            <a:avLst/>
          </a:prstGeom>
          <a:noFill/>
        </p:spPr>
      </p:pic>
      <p:sp>
        <p:nvSpPr>
          <p:cNvPr id="3" name="ZoneTexte 2"/>
          <p:cNvSpPr txBox="1"/>
          <p:nvPr/>
        </p:nvSpPr>
        <p:spPr>
          <a:xfrm>
            <a:off x="251520" y="4581128"/>
            <a:ext cx="8496944" cy="2031325"/>
          </a:xfrm>
          <a:prstGeom prst="rect">
            <a:avLst/>
          </a:prstGeom>
          <a:noFill/>
        </p:spPr>
        <p:txBody>
          <a:bodyPr wrap="square" rtlCol="0">
            <a:spAutoFit/>
          </a:bodyPr>
          <a:lstStyle/>
          <a:p>
            <a:r>
              <a:rPr lang="fr-FR" dirty="0"/>
              <a:t>2- </a:t>
            </a:r>
            <a:r>
              <a:rPr lang="fr-FR" b="1" dirty="0"/>
              <a:t>Quatre parties</a:t>
            </a:r>
            <a:r>
              <a:rPr lang="fr-FR" dirty="0"/>
              <a:t> correspondent aux différents groupes de personnages :</a:t>
            </a:r>
            <a:r>
              <a:rPr lang="fr-FR" dirty="0" smtClean="0"/>
              <a:t/>
            </a:r>
            <a:br>
              <a:rPr lang="fr-FR" dirty="0" smtClean="0"/>
            </a:br>
            <a:r>
              <a:rPr lang="fr-FR" dirty="0"/>
              <a:t>-femme à l’enfant (L'enfant mort dans les bras de sa mère se rapprochent-ils d'une autre image à portée universelle : celle d'une piéta ? ) et taureau (symbole de la force brute, de la cruauté )</a:t>
            </a:r>
            <a:r>
              <a:rPr lang="fr-FR" dirty="0" smtClean="0"/>
              <a:t/>
            </a:r>
            <a:br>
              <a:rPr lang="fr-FR" dirty="0" smtClean="0"/>
            </a:br>
            <a:r>
              <a:rPr lang="fr-FR" dirty="0"/>
              <a:t>-cheval (symbole du peuple sacrifié) et lampe(symbole de l’espoir) ;</a:t>
            </a:r>
            <a:r>
              <a:rPr lang="fr-FR" dirty="0" smtClean="0"/>
              <a:t/>
            </a:r>
            <a:br>
              <a:rPr lang="fr-FR" dirty="0" smtClean="0"/>
            </a:br>
            <a:r>
              <a:rPr lang="fr-FR" dirty="0"/>
              <a:t>-les deux femmes ;</a:t>
            </a:r>
            <a:r>
              <a:rPr lang="fr-FR" dirty="0" smtClean="0"/>
              <a:t/>
            </a:r>
            <a:br>
              <a:rPr lang="fr-FR" dirty="0" smtClean="0"/>
            </a:br>
            <a:r>
              <a:rPr lang="fr-FR" dirty="0"/>
              <a:t>-le personnage bras en croix dans les flammes (référence au « </a:t>
            </a:r>
            <a:r>
              <a:rPr lang="fr-FR" dirty="0" err="1"/>
              <a:t>Tres</a:t>
            </a:r>
            <a:r>
              <a:rPr lang="fr-FR" dirty="0"/>
              <a:t> de Mayo » de Goya)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http://2.bp.blogspot.com/_K_O2LOG8S4w/S0tUFzuV-6I/AAAAAAAABro/Bye_5jTbeyY/s1600/Picasso+Pablo+G+Pyramide.jpg.jpg"/>
          <p:cNvPicPr>
            <a:picLocks noChangeAspect="1" noChangeArrowheads="1"/>
          </p:cNvPicPr>
          <p:nvPr/>
        </p:nvPicPr>
        <p:blipFill>
          <a:blip r:embed="rId2" cstate="print"/>
          <a:srcRect/>
          <a:stretch>
            <a:fillRect/>
          </a:stretch>
        </p:blipFill>
        <p:spPr bwMode="auto">
          <a:xfrm>
            <a:off x="467544" y="1988840"/>
            <a:ext cx="7583210" cy="3406950"/>
          </a:xfrm>
          <a:prstGeom prst="rect">
            <a:avLst/>
          </a:prstGeom>
          <a:noFill/>
        </p:spPr>
      </p:pic>
      <p:sp>
        <p:nvSpPr>
          <p:cNvPr id="3" name="ZoneTexte 2"/>
          <p:cNvSpPr txBox="1"/>
          <p:nvPr/>
        </p:nvSpPr>
        <p:spPr>
          <a:xfrm>
            <a:off x="323528" y="0"/>
            <a:ext cx="8208912" cy="2031325"/>
          </a:xfrm>
          <a:prstGeom prst="rect">
            <a:avLst/>
          </a:prstGeom>
          <a:noFill/>
        </p:spPr>
        <p:txBody>
          <a:bodyPr wrap="square" rtlCol="0">
            <a:spAutoFit/>
          </a:bodyPr>
          <a:lstStyle/>
          <a:p>
            <a:r>
              <a:rPr lang="fr-FR" dirty="0"/>
              <a:t>3- Composition classique de </a:t>
            </a:r>
            <a:r>
              <a:rPr lang="fr-FR" b="1" dirty="0"/>
              <a:t>type pyramidale</a:t>
            </a:r>
            <a:r>
              <a:rPr lang="fr-FR" dirty="0"/>
              <a:t>, délimitée, à droite, par la femme qui s’enfuit, et à gauche par le soldat mort ou plus exactement par la ligne imaginaire qui part de sa main, ces deux personnages permettent d’unifier l’ensemble des parties du tableau. A la base de la pyramide, il y a la mort représentée par le soldat, et au sommet la promesse de revanche symbolisée par la lampe brandie.</a:t>
            </a:r>
            <a:r>
              <a:rPr lang="fr-FR" dirty="0" smtClean="0"/>
              <a:t/>
            </a:r>
            <a:br>
              <a:rPr lang="fr-FR" dirty="0" smtClean="0"/>
            </a:br>
            <a:r>
              <a:rPr lang="fr-FR" dirty="0"/>
              <a:t>Il y a une opposition entre l’élan de la femme de droite qui se dirige vers la lumière et le taureau qui s’en détourne.</a:t>
            </a:r>
          </a:p>
        </p:txBody>
      </p:sp>
      <p:sp>
        <p:nvSpPr>
          <p:cNvPr id="4" name="ZoneTexte 3"/>
          <p:cNvSpPr txBox="1"/>
          <p:nvPr/>
        </p:nvSpPr>
        <p:spPr>
          <a:xfrm>
            <a:off x="539552" y="5657671"/>
            <a:ext cx="7920880" cy="1200329"/>
          </a:xfrm>
          <a:prstGeom prst="rect">
            <a:avLst/>
          </a:prstGeom>
          <a:noFill/>
        </p:spPr>
        <p:txBody>
          <a:bodyPr wrap="square" rtlCol="0">
            <a:spAutoFit/>
          </a:bodyPr>
          <a:lstStyle/>
          <a:p>
            <a:r>
              <a:rPr lang="fr-FR" dirty="0"/>
              <a:t>Connotation: L’horizontale évoque la mort au contraire de la verticale qui signifie l’élan vers la vie. Le mouvement, qui part dans plusieurs sens différents, est figé.</a:t>
            </a:r>
            <a:r>
              <a:rPr lang="fr-FR" dirty="0" smtClean="0"/>
              <a:t/>
            </a:r>
            <a:br>
              <a:rPr lang="fr-FR" dirty="0" smtClean="0"/>
            </a:br>
            <a:r>
              <a:rPr lang="fr-FR" dirty="0"/>
              <a:t>Le rôle de la composition :</a:t>
            </a:r>
            <a:r>
              <a:rPr lang="fr-FR" dirty="0" smtClean="0"/>
              <a:t/>
            </a:r>
            <a:br>
              <a:rPr lang="fr-FR" dirty="0" smtClean="0"/>
            </a:br>
            <a:r>
              <a:rPr lang="fr-FR" dirty="0"/>
              <a:t>Fragmenter l’espace et de donner une impression de désordre (désordre organisé).</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395536" y="332656"/>
            <a:ext cx="3600400" cy="369332"/>
          </a:xfrm>
          <a:prstGeom prst="rect">
            <a:avLst/>
          </a:prstGeom>
          <a:noFill/>
        </p:spPr>
        <p:txBody>
          <a:bodyPr wrap="square" rtlCol="0">
            <a:spAutoFit/>
          </a:bodyPr>
          <a:lstStyle/>
          <a:p>
            <a:r>
              <a:rPr lang="fr-FR" dirty="0"/>
              <a:t>Jeux de regards</a:t>
            </a:r>
          </a:p>
        </p:txBody>
      </p:sp>
      <p:pic>
        <p:nvPicPr>
          <p:cNvPr id="24578" name="Picture 2" descr="http://4.bp.blogspot.com/_K_O2LOG8S4w/S0tUGKBa6cI/AAAAAAAABrw/EDVQRPdZJvw/s1600/Picasso+Pablo+H+Jeux+des+regards.jpg.jpg.jpg"/>
          <p:cNvPicPr>
            <a:picLocks noChangeAspect="1" noChangeArrowheads="1"/>
          </p:cNvPicPr>
          <p:nvPr/>
        </p:nvPicPr>
        <p:blipFill>
          <a:blip r:embed="rId2" cstate="print"/>
          <a:srcRect/>
          <a:stretch>
            <a:fillRect/>
          </a:stretch>
        </p:blipFill>
        <p:spPr bwMode="auto">
          <a:xfrm>
            <a:off x="251520" y="692696"/>
            <a:ext cx="8544865" cy="3838998"/>
          </a:xfrm>
          <a:prstGeom prst="rect">
            <a:avLst/>
          </a:prstGeom>
          <a:noFill/>
        </p:spPr>
      </p:pic>
      <p:sp>
        <p:nvSpPr>
          <p:cNvPr id="4" name="ZoneTexte 3"/>
          <p:cNvSpPr txBox="1"/>
          <p:nvPr/>
        </p:nvSpPr>
        <p:spPr>
          <a:xfrm>
            <a:off x="251520" y="4797152"/>
            <a:ext cx="8496944" cy="1815882"/>
          </a:xfrm>
          <a:prstGeom prst="rect">
            <a:avLst/>
          </a:prstGeom>
          <a:noFill/>
        </p:spPr>
        <p:txBody>
          <a:bodyPr wrap="square" rtlCol="0">
            <a:spAutoFit/>
          </a:bodyPr>
          <a:lstStyle/>
          <a:p>
            <a:r>
              <a:rPr lang="fr-FR" sz="1600" dirty="0"/>
              <a:t>Attirer le regard vers la lampe (espoir, revanche)</a:t>
            </a:r>
            <a:r>
              <a:rPr lang="fr-FR" sz="1600" dirty="0" smtClean="0"/>
              <a:t/>
            </a:r>
            <a:br>
              <a:rPr lang="fr-FR" sz="1600" dirty="0" smtClean="0"/>
            </a:br>
            <a:r>
              <a:rPr lang="fr-FR" sz="1600" dirty="0"/>
              <a:t>Quant au taureau, il symbolise la brutalité, la violence et représente les nationalistes, la lampe du plafond (les éclats, les bombes), les flammes, représentent la domination de l’ennemi.</a:t>
            </a:r>
            <a:r>
              <a:rPr lang="fr-FR" sz="1600" dirty="0" smtClean="0"/>
              <a:t/>
            </a:r>
            <a:br>
              <a:rPr lang="fr-FR" sz="1600" dirty="0" smtClean="0"/>
            </a:br>
            <a:r>
              <a:rPr lang="fr-FR" sz="1600" dirty="0"/>
              <a:t>Les regards convergent vers ces éléments sauf le taureau qui nous regarde : manière d’introduire le spectateur dans l’</a:t>
            </a:r>
            <a:r>
              <a:rPr lang="fr-FR" sz="1600" dirty="0" err="1"/>
              <a:t>oeuvre</a:t>
            </a:r>
            <a:r>
              <a:rPr lang="fr-FR" sz="1600" dirty="0"/>
              <a:t> ou représente t’il une menace ? La colombe, elle est dans l’ombre, et montre le désespoir de la population. Elle fait écho au personnage de droite et au cheval (symbole du peuple) inspiré d’une crucifixion réalisée en 1930 : Sacrifice du peuple républicain espagnol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Pierre\Pictures\Peintures\Picasso Guernica.jpg"/>
          <p:cNvPicPr>
            <a:picLocks noChangeAspect="1" noChangeArrowheads="1"/>
          </p:cNvPicPr>
          <p:nvPr/>
        </p:nvPicPr>
        <p:blipFill>
          <a:blip r:embed="rId2" cstate="print"/>
          <a:srcRect/>
          <a:stretch>
            <a:fillRect/>
          </a:stretch>
        </p:blipFill>
        <p:spPr bwMode="auto">
          <a:xfrm>
            <a:off x="0" y="1385792"/>
            <a:ext cx="9144000" cy="4086416"/>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normAutofit fontScale="92500" lnSpcReduction="10000"/>
          </a:bodyPr>
          <a:lstStyle/>
          <a:p>
            <a:pPr>
              <a:buNone/>
            </a:pPr>
            <a:r>
              <a:rPr lang="fr-FR" dirty="0" smtClean="0"/>
              <a:t/>
            </a:r>
            <a:br>
              <a:rPr lang="fr-FR" dirty="0" smtClean="0"/>
            </a:br>
            <a:r>
              <a:rPr lang="fr-FR" dirty="0" smtClean="0"/>
              <a:t/>
            </a:r>
            <a:br>
              <a:rPr lang="fr-FR" dirty="0" smtClean="0"/>
            </a:br>
            <a:r>
              <a:rPr lang="fr-FR" b="0" i="0" dirty="0" smtClean="0">
                <a:solidFill>
                  <a:srgbClr val="222222"/>
                </a:solidFill>
                <a:latin typeface="Arial"/>
              </a:rPr>
              <a:t>La guerre civile éclate en Espagne en 1936 entre les républicains et les nationalistes dirigés par Franco (combat entre démocratie et dictature). Le 26 avril 1937, les bombardiers nazis (allemands), appelés par Franco détruisent la petite ville de Guernica. l’</a:t>
            </a:r>
            <a:r>
              <a:rPr lang="fr-FR" b="0" i="0" dirty="0" err="1" smtClean="0">
                <a:solidFill>
                  <a:srgbClr val="222222"/>
                </a:solidFill>
                <a:latin typeface="Arial"/>
              </a:rPr>
              <a:t>oeuvre</a:t>
            </a:r>
            <a:r>
              <a:rPr lang="fr-FR" b="0" i="0" dirty="0" smtClean="0">
                <a:solidFill>
                  <a:srgbClr val="222222"/>
                </a:solidFill>
                <a:latin typeface="Arial"/>
              </a:rPr>
              <a:t> de Picasso « Guernica » est la représentation d’une scène de ce massacre.</a:t>
            </a:r>
            <a:endParaRPr lang="fr-FR" dirty="0"/>
          </a:p>
        </p:txBody>
      </p:sp>
      <p:sp>
        <p:nvSpPr>
          <p:cNvPr id="4" name="Titre 1"/>
          <p:cNvSpPr>
            <a:spLocks noGrp="1"/>
          </p:cNvSpPr>
          <p:nvPr>
            <p:ph type="title"/>
          </p:nvPr>
        </p:nvSpPr>
        <p:spPr/>
        <p:txBody>
          <a:bodyPr/>
          <a:lstStyle/>
          <a:p>
            <a:r>
              <a:rPr lang="fr-FR" b="1" i="0" dirty="0" smtClean="0">
                <a:solidFill>
                  <a:srgbClr val="222222"/>
                </a:solidFill>
                <a:latin typeface="Arial"/>
              </a:rPr>
              <a:t>Historique :</a:t>
            </a:r>
            <a:endParaRPr lang="fr-FR"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323528" y="404664"/>
            <a:ext cx="8363272" cy="5721499"/>
          </a:xfrm>
        </p:spPr>
        <p:txBody>
          <a:bodyPr>
            <a:noAutofit/>
          </a:bodyPr>
          <a:lstStyle/>
          <a:p>
            <a:pPr marL="0">
              <a:lnSpc>
                <a:spcPct val="120000"/>
              </a:lnSpc>
              <a:spcBef>
                <a:spcPts val="0"/>
              </a:spcBef>
              <a:buNone/>
            </a:pPr>
            <a:r>
              <a:rPr lang="fr-FR" sz="1800" b="0" i="0" dirty="0" smtClean="0">
                <a:solidFill>
                  <a:srgbClr val="222222"/>
                </a:solidFill>
                <a:latin typeface="Arial"/>
              </a:rPr>
              <a:t>Guernica (ou </a:t>
            </a:r>
            <a:r>
              <a:rPr lang="fr-FR" sz="1800" b="0" i="0" dirty="0" err="1" smtClean="0">
                <a:solidFill>
                  <a:srgbClr val="222222"/>
                </a:solidFill>
                <a:latin typeface="Arial"/>
              </a:rPr>
              <a:t>Gernika</a:t>
            </a:r>
            <a:r>
              <a:rPr lang="fr-FR" sz="1800" b="0" i="0" dirty="0" smtClean="0">
                <a:solidFill>
                  <a:srgbClr val="222222"/>
                </a:solidFill>
                <a:latin typeface="Arial"/>
              </a:rPr>
              <a:t>-</a:t>
            </a:r>
            <a:r>
              <a:rPr lang="fr-FR" sz="1800" b="0" i="0" dirty="0" err="1" smtClean="0">
                <a:solidFill>
                  <a:srgbClr val="222222"/>
                </a:solidFill>
                <a:latin typeface="Arial"/>
              </a:rPr>
              <a:t>Lumo</a:t>
            </a:r>
            <a:r>
              <a:rPr lang="fr-FR" sz="1800" b="0" i="0" dirty="0" smtClean="0">
                <a:solidFill>
                  <a:srgbClr val="222222"/>
                </a:solidFill>
                <a:latin typeface="Arial"/>
              </a:rPr>
              <a:t>, nom officiel basque, ou Guernica y </a:t>
            </a:r>
            <a:r>
              <a:rPr lang="fr-FR" sz="1800" b="0" i="0" dirty="0" err="1" smtClean="0">
                <a:solidFill>
                  <a:srgbClr val="222222"/>
                </a:solidFill>
                <a:latin typeface="Arial"/>
              </a:rPr>
              <a:t>Luno</a:t>
            </a:r>
            <a:r>
              <a:rPr lang="fr-FR" sz="1800" b="0" i="0" dirty="0" smtClean="0">
                <a:solidFill>
                  <a:srgbClr val="222222"/>
                </a:solidFill>
                <a:latin typeface="Arial"/>
              </a:rPr>
              <a:t> en espagnol), est une municipalité et une ville de la province de Biscaye, située dans la Communauté autonome du Pays basque, en Espagne.</a:t>
            </a:r>
            <a:r>
              <a:rPr lang="fr-FR" sz="1800" dirty="0" smtClean="0"/>
              <a:t/>
            </a:r>
            <a:br>
              <a:rPr lang="fr-FR" sz="1800" dirty="0" smtClean="0"/>
            </a:br>
            <a:r>
              <a:rPr lang="fr-FR" sz="1800" b="0" i="0" dirty="0" smtClean="0">
                <a:solidFill>
                  <a:srgbClr val="222222"/>
                </a:solidFill>
                <a:latin typeface="Arial"/>
              </a:rPr>
              <a:t>Capitale historique et spirituelle du Pays basque, elle est particulièrement célèbre pour sa destruction, le 26 avril 1937, par les aviateurs de la légion Condor, envoyée par Hitler afin de soutenir le général Franco.</a:t>
            </a:r>
            <a:r>
              <a:rPr lang="fr-FR" sz="1800" dirty="0" smtClean="0"/>
              <a:t/>
            </a:r>
            <a:br>
              <a:rPr lang="fr-FR" sz="1800" dirty="0" smtClean="0"/>
            </a:br>
            <a:r>
              <a:rPr lang="fr-FR" sz="1800" b="0" i="0" dirty="0" smtClean="0">
                <a:solidFill>
                  <a:srgbClr val="222222"/>
                </a:solidFill>
                <a:latin typeface="Arial"/>
              </a:rPr>
              <a:t>Le bombardement :</a:t>
            </a:r>
            <a:r>
              <a:rPr lang="fr-FR" sz="1800" dirty="0" smtClean="0"/>
              <a:t/>
            </a:r>
            <a:br>
              <a:rPr lang="fr-FR" sz="1800" dirty="0" smtClean="0"/>
            </a:br>
            <a:r>
              <a:rPr lang="fr-FR" sz="1800" b="0" i="0" dirty="0" smtClean="0">
                <a:solidFill>
                  <a:srgbClr val="222222"/>
                </a:solidFill>
                <a:latin typeface="Arial"/>
              </a:rPr>
              <a:t>Le 26 avril 1937, jour de marché, quatre escadrilles de la légion Condor, protégées par des avions de chasse italiens, procèdent au bombardement de la ville de Guernica afin de tester leurs nouvelles armes. L'attaque commence à 16h30, aux bombes explosives puis à la mitrailleuse et enfin aux bombes incendiaires. Après avoir lâché quelques 50 tonnes de bombes incendiaires, les derniers avions quittent le ciel de Guernica vers 19h45. Après le massacre, 20% de la ville était en flammes, et l'aide des pompiers s'avérant inefficace, le feu se propagea à 70% des habitations.</a:t>
            </a:r>
            <a:endParaRPr lang="fr-FR" sz="18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67544" y="620688"/>
            <a:ext cx="8219256" cy="5505475"/>
          </a:xfrm>
        </p:spPr>
        <p:txBody>
          <a:bodyPr>
            <a:normAutofit fontScale="55000" lnSpcReduction="20000"/>
          </a:bodyPr>
          <a:lstStyle/>
          <a:p>
            <a:pPr marL="0">
              <a:lnSpc>
                <a:spcPct val="120000"/>
              </a:lnSpc>
              <a:spcBef>
                <a:spcPts val="0"/>
              </a:spcBef>
              <a:buNone/>
            </a:pPr>
            <a:r>
              <a:rPr lang="fr-FR" b="0" i="0" dirty="0" smtClean="0">
                <a:solidFill>
                  <a:srgbClr val="222222"/>
                </a:solidFill>
                <a:latin typeface="Arial"/>
              </a:rPr>
              <a:t>Ce bombardement a été longtemps considéré comme le tout premier raid de l'histoire de l'aviation militaire moderne sur une population civile sans défense. Selon le journaliste britannique C. L. </a:t>
            </a:r>
            <a:r>
              <a:rPr lang="fr-FR" b="0" i="0" dirty="0" err="1" smtClean="0">
                <a:solidFill>
                  <a:srgbClr val="222222"/>
                </a:solidFill>
                <a:latin typeface="Arial"/>
              </a:rPr>
              <a:t>Steer</a:t>
            </a:r>
            <a:r>
              <a:rPr lang="fr-FR" b="0" i="0" dirty="0" smtClean="0">
                <a:solidFill>
                  <a:srgbClr val="222222"/>
                </a:solidFill>
                <a:latin typeface="Arial"/>
              </a:rPr>
              <a:t>, correspondant à l'époque du Times, 800 à 3 000 des 7 000 habitants de Guernica périrent. Le chiffre donné par le gouvernement basque fait état de 1654 morts et de plus de 800 blessés.</a:t>
            </a:r>
            <a:r>
              <a:rPr lang="fr-FR" dirty="0" smtClean="0"/>
              <a:t/>
            </a:r>
            <a:br>
              <a:rPr lang="fr-FR" dirty="0" smtClean="0"/>
            </a:br>
            <a:r>
              <a:rPr lang="fr-FR" dirty="0" smtClean="0"/>
              <a:t/>
            </a:r>
            <a:br>
              <a:rPr lang="fr-FR" dirty="0" smtClean="0"/>
            </a:br>
            <a:r>
              <a:rPr lang="fr-FR" b="0" i="0" dirty="0" smtClean="0">
                <a:solidFill>
                  <a:srgbClr val="222222"/>
                </a:solidFill>
                <a:latin typeface="Arial"/>
              </a:rPr>
              <a:t>Ce bombardement a marqué les esprits non seulement à cause de l'ampleur du massacre mais aussi et surtout à cause de la valeur terroriste qui lui a été attribuée, du fait de l'apparente faible valeur stratégique militaire que représentait la ville et de l'énorme disproportion entre les capacités de riposte des défenseurs et la violence de l'attaque. S'il a longtemps été considéré comme le premier raid de l'histoire de l'aviation militaire moderne sur une population civile sans défense, alors que la Légion Condor avait en fait déjà commencé en février 1937 à bombarder des civils, c'est aussi parce que la valeur symbolique de la ville renforça le sentiment qu'il s'agissait d'un acte terroriste exemplaire de la répression des </a:t>
            </a:r>
            <a:r>
              <a:rPr lang="fr-FR" b="0" i="0" dirty="0" err="1" smtClean="0">
                <a:solidFill>
                  <a:srgbClr val="222222"/>
                </a:solidFill>
                <a:latin typeface="Arial"/>
              </a:rPr>
              <a:t>anti-franquistes</a:t>
            </a:r>
            <a:r>
              <a:rPr lang="fr-FR" b="0" i="0" dirty="0" smtClean="0">
                <a:solidFill>
                  <a:srgbClr val="222222"/>
                </a:solidFill>
                <a:latin typeface="Arial"/>
              </a:rPr>
              <a:t>.</a:t>
            </a:r>
            <a:endParaRPr lang="fr-FR"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Picasso+Pablo+A+découpe+des+personnages.jpg.jpg]"/>
          <p:cNvPicPr>
            <a:picLocks noChangeAspect="1" noChangeArrowheads="1"/>
          </p:cNvPicPr>
          <p:nvPr/>
        </p:nvPicPr>
        <p:blipFill>
          <a:blip r:embed="rId2" cstate="print"/>
          <a:srcRect/>
          <a:stretch>
            <a:fillRect/>
          </a:stretch>
        </p:blipFill>
        <p:spPr bwMode="auto">
          <a:xfrm>
            <a:off x="539552" y="836712"/>
            <a:ext cx="7876100" cy="3538538"/>
          </a:xfrm>
          <a:prstGeom prst="rect">
            <a:avLst/>
          </a:prstGeom>
          <a:noFill/>
        </p:spPr>
      </p:pic>
      <p:sp>
        <p:nvSpPr>
          <p:cNvPr id="6" name="ZoneTexte 5"/>
          <p:cNvSpPr txBox="1"/>
          <p:nvPr/>
        </p:nvSpPr>
        <p:spPr>
          <a:xfrm>
            <a:off x="395536" y="4509120"/>
            <a:ext cx="8064896" cy="1754326"/>
          </a:xfrm>
          <a:prstGeom prst="rect">
            <a:avLst/>
          </a:prstGeom>
          <a:noFill/>
        </p:spPr>
        <p:txBody>
          <a:bodyPr wrap="square" rtlCol="0">
            <a:spAutoFit/>
          </a:bodyPr>
          <a:lstStyle/>
          <a:p>
            <a:r>
              <a:rPr lang="fr-FR" dirty="0"/>
              <a:t>De gauche à droite : une femme avec un enfant dans ses bras, un taureau, un homme allongé avec une épée dans la main droite, un cheval, une lampe au plafond, une femme apparaissant à une fenêtre et brandissant une lampe à pétrole, une femme s’enfuyant, un personnage en proie aux flammes d’une habitation.</a:t>
            </a:r>
            <a:r>
              <a:rPr lang="fr-FR" dirty="0" smtClean="0"/>
              <a:t/>
            </a:r>
            <a:br>
              <a:rPr lang="fr-FR" dirty="0" smtClean="0"/>
            </a:br>
            <a:r>
              <a:rPr lang="fr-FR" dirty="0"/>
              <a:t>Les expressions sont fortes (femme criant de douleur, cheval terrorisé, soldat mort…), et accentuées par la déformation de l’ensemble des </a:t>
            </a:r>
            <a:r>
              <a:rPr lang="fr-FR" dirty="0" smtClean="0"/>
              <a:t>personnages.</a:t>
            </a:r>
            <a:endParaRPr lang="fr-FR" dirty="0"/>
          </a:p>
        </p:txBody>
      </p:sp>
      <p:sp>
        <p:nvSpPr>
          <p:cNvPr id="7" name="ZoneTexte 6"/>
          <p:cNvSpPr txBox="1"/>
          <p:nvPr/>
        </p:nvSpPr>
        <p:spPr>
          <a:xfrm>
            <a:off x="467544" y="404664"/>
            <a:ext cx="3024336" cy="369332"/>
          </a:xfrm>
          <a:prstGeom prst="rect">
            <a:avLst/>
          </a:prstGeom>
          <a:noFill/>
        </p:spPr>
        <p:txBody>
          <a:bodyPr wrap="square" rtlCol="0">
            <a:spAutoFit/>
          </a:bodyPr>
          <a:lstStyle/>
          <a:p>
            <a:r>
              <a:rPr lang="fr-FR" dirty="0"/>
              <a:t>Au premier plan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p:cNvSpPr txBox="1"/>
          <p:nvPr/>
        </p:nvSpPr>
        <p:spPr>
          <a:xfrm>
            <a:off x="467544" y="476672"/>
            <a:ext cx="2880320" cy="369332"/>
          </a:xfrm>
          <a:prstGeom prst="rect">
            <a:avLst/>
          </a:prstGeom>
          <a:noFill/>
        </p:spPr>
        <p:txBody>
          <a:bodyPr wrap="square" rtlCol="0">
            <a:spAutoFit/>
          </a:bodyPr>
          <a:lstStyle/>
          <a:p>
            <a:r>
              <a:rPr lang="fr-FR" dirty="0"/>
              <a:t>Au deuxième plan</a:t>
            </a:r>
          </a:p>
        </p:txBody>
      </p:sp>
      <p:sp>
        <p:nvSpPr>
          <p:cNvPr id="5" name="ZoneTexte 4"/>
          <p:cNvSpPr txBox="1"/>
          <p:nvPr/>
        </p:nvSpPr>
        <p:spPr>
          <a:xfrm>
            <a:off x="611560" y="5013176"/>
            <a:ext cx="7344816" cy="923330"/>
          </a:xfrm>
          <a:prstGeom prst="rect">
            <a:avLst/>
          </a:prstGeom>
          <a:noFill/>
        </p:spPr>
        <p:txBody>
          <a:bodyPr wrap="square" rtlCol="0">
            <a:spAutoFit/>
          </a:bodyPr>
          <a:lstStyle/>
          <a:p>
            <a:r>
              <a:rPr lang="fr-FR" dirty="0"/>
              <a:t>Des architectures intérieures alternent avec des vues extérieures, des portes, des fenêtres, des flammes, des toits, un dallage, une colombe).</a:t>
            </a:r>
            <a:r>
              <a:rPr lang="fr-FR" dirty="0" smtClean="0"/>
              <a:t/>
            </a:r>
            <a:br>
              <a:rPr lang="fr-FR" dirty="0" smtClean="0"/>
            </a:br>
            <a:r>
              <a:rPr lang="fr-FR" dirty="0"/>
              <a:t>La visée est horizontale.</a:t>
            </a:r>
          </a:p>
        </p:txBody>
      </p:sp>
      <p:pic>
        <p:nvPicPr>
          <p:cNvPr id="18436" name="Picture 4" descr="http://4.bp.blogspot.com/_K_O2LOG8S4w/S0tTNZMl7XI/AAAAAAAABrA/w8goCiQPYd0/s1600/Picasso+Pablo+B+d%C3%A9coupe+des+personnages+Fond.jpg.jpg"/>
          <p:cNvPicPr>
            <a:picLocks noChangeAspect="1" noChangeArrowheads="1"/>
          </p:cNvPicPr>
          <p:nvPr/>
        </p:nvPicPr>
        <p:blipFill>
          <a:blip r:embed="rId2" cstate="print"/>
          <a:srcRect/>
          <a:stretch>
            <a:fillRect/>
          </a:stretch>
        </p:blipFill>
        <p:spPr bwMode="auto">
          <a:xfrm>
            <a:off x="683568" y="1052736"/>
            <a:ext cx="8064038" cy="3622974"/>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p:cNvSpPr txBox="1"/>
          <p:nvPr/>
        </p:nvSpPr>
        <p:spPr>
          <a:xfrm>
            <a:off x="683568" y="260648"/>
            <a:ext cx="3240360" cy="369332"/>
          </a:xfrm>
          <a:prstGeom prst="rect">
            <a:avLst/>
          </a:prstGeom>
          <a:noFill/>
        </p:spPr>
        <p:txBody>
          <a:bodyPr wrap="square" rtlCol="0">
            <a:spAutoFit/>
          </a:bodyPr>
          <a:lstStyle/>
          <a:p>
            <a:r>
              <a:rPr lang="fr-FR" b="1" dirty="0"/>
              <a:t>La lumière</a:t>
            </a:r>
            <a:endParaRPr lang="fr-FR" dirty="0"/>
          </a:p>
        </p:txBody>
      </p:sp>
      <p:pic>
        <p:nvPicPr>
          <p:cNvPr id="19458" name="Picture 2" descr="http://3.bp.blogspot.com/_K_O2LOG8S4w/S0tTNkTHd2I/AAAAAAAABrI/H8jzWS_pcxk/s1600/Picasso+Pablo+C+Lumi%C3%A8res.jpg.jpg.jpg"/>
          <p:cNvPicPr>
            <a:picLocks noChangeAspect="1" noChangeArrowheads="1"/>
          </p:cNvPicPr>
          <p:nvPr/>
        </p:nvPicPr>
        <p:blipFill>
          <a:blip r:embed="rId2" cstate="print"/>
          <a:srcRect/>
          <a:stretch>
            <a:fillRect/>
          </a:stretch>
        </p:blipFill>
        <p:spPr bwMode="auto">
          <a:xfrm>
            <a:off x="539552" y="692696"/>
            <a:ext cx="7699351" cy="3459129"/>
          </a:xfrm>
          <a:prstGeom prst="rect">
            <a:avLst/>
          </a:prstGeom>
          <a:noFill/>
        </p:spPr>
      </p:pic>
      <p:sp>
        <p:nvSpPr>
          <p:cNvPr id="5" name="ZoneTexte 4"/>
          <p:cNvSpPr txBox="1"/>
          <p:nvPr/>
        </p:nvSpPr>
        <p:spPr>
          <a:xfrm>
            <a:off x="323528" y="4221088"/>
            <a:ext cx="8280920" cy="2585323"/>
          </a:xfrm>
          <a:prstGeom prst="rect">
            <a:avLst/>
          </a:prstGeom>
          <a:noFill/>
        </p:spPr>
        <p:txBody>
          <a:bodyPr wrap="square" rtlCol="0">
            <a:spAutoFit/>
          </a:bodyPr>
          <a:lstStyle/>
          <a:p>
            <a:r>
              <a:rPr lang="fr-FR" dirty="0"/>
              <a:t>Dénotation : Il y a plusieurs sources lumineuses : la lampe du plafond, la lampe à pétrole, les ouvertures vers l’extérieur (portes et fenêtres). La lumière divise la scène en deux parties (gauche et droite).</a:t>
            </a:r>
            <a:r>
              <a:rPr lang="fr-FR" dirty="0" smtClean="0"/>
              <a:t/>
            </a:r>
            <a:br>
              <a:rPr lang="fr-FR" dirty="0" smtClean="0"/>
            </a:br>
            <a:r>
              <a:rPr lang="fr-FR" dirty="0"/>
              <a:t>Les contrastes de valeurs mettent en évidence les personnages du premier plan par rapport au second plan, mettent en évidence l’action et les expressions des personnages.</a:t>
            </a:r>
            <a:r>
              <a:rPr lang="fr-FR" dirty="0" smtClean="0"/>
              <a:t/>
            </a:r>
            <a:br>
              <a:rPr lang="fr-FR" dirty="0" smtClean="0"/>
            </a:br>
            <a:r>
              <a:rPr lang="fr-FR" dirty="0"/>
              <a:t>Connotation: Le rôle de la lumière : le plafonnier symbolise les bombes donc la destruction, la lampe à pétrole symbolise la résistance, l’espoir, l’éclairage extérieur symbolise la vérité, donc la représentation et la lumière sont </a:t>
            </a:r>
            <a:r>
              <a:rPr lang="fr-FR" dirty="0" smtClean="0"/>
              <a:t>séparés</a:t>
            </a:r>
            <a:r>
              <a:rPr lang="fr-FR" dirty="0"/>
              <a: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251520" y="476672"/>
            <a:ext cx="3456384" cy="369332"/>
          </a:xfrm>
          <a:prstGeom prst="rect">
            <a:avLst/>
          </a:prstGeom>
          <a:noFill/>
        </p:spPr>
        <p:txBody>
          <a:bodyPr wrap="square" rtlCol="0">
            <a:spAutoFit/>
          </a:bodyPr>
          <a:lstStyle/>
          <a:p>
            <a:r>
              <a:rPr lang="fr-FR" b="1" dirty="0"/>
              <a:t>La couleur / la matière</a:t>
            </a:r>
            <a:endParaRPr lang="fr-FR" dirty="0"/>
          </a:p>
        </p:txBody>
      </p:sp>
      <p:pic>
        <p:nvPicPr>
          <p:cNvPr id="20482" name="Picture 2" descr="http://1.bp.blogspot.com/_K_O2LOG8S4w/S0tTN8PMIII/AAAAAAAABrQ/UDb9TlQ79Zo/s1600/Picasso+Pablo+D+Aplats+et+gris+du+cheval.jpg"/>
          <p:cNvPicPr>
            <a:picLocks noChangeAspect="1" noChangeArrowheads="1"/>
          </p:cNvPicPr>
          <p:nvPr/>
        </p:nvPicPr>
        <p:blipFill>
          <a:blip r:embed="rId2" cstate="print"/>
          <a:srcRect/>
          <a:stretch>
            <a:fillRect/>
          </a:stretch>
        </p:blipFill>
        <p:spPr bwMode="auto">
          <a:xfrm>
            <a:off x="4139952" y="183860"/>
            <a:ext cx="3232770" cy="3247076"/>
          </a:xfrm>
          <a:prstGeom prst="rect">
            <a:avLst/>
          </a:prstGeom>
          <a:noFill/>
        </p:spPr>
      </p:pic>
      <p:sp>
        <p:nvSpPr>
          <p:cNvPr id="4" name="ZoneTexte 3"/>
          <p:cNvSpPr txBox="1"/>
          <p:nvPr/>
        </p:nvSpPr>
        <p:spPr>
          <a:xfrm>
            <a:off x="467544" y="3861048"/>
            <a:ext cx="7344816" cy="2585323"/>
          </a:xfrm>
          <a:prstGeom prst="rect">
            <a:avLst/>
          </a:prstGeom>
          <a:noFill/>
        </p:spPr>
        <p:txBody>
          <a:bodyPr wrap="square" rtlCol="0">
            <a:spAutoFit/>
          </a:bodyPr>
          <a:lstStyle/>
          <a:p>
            <a:r>
              <a:rPr lang="fr-FR" dirty="0"/>
              <a:t>Dénotation : Absence de couleurs. Utilisation du noir et blanc et d’une variété de gris (ainsi que des gris colorés). Les personnages sont mis en évidence par une teinte plus claire que les décors.</a:t>
            </a:r>
            <a:r>
              <a:rPr lang="fr-FR" dirty="0" smtClean="0"/>
              <a:t/>
            </a:r>
            <a:br>
              <a:rPr lang="fr-FR" dirty="0" smtClean="0"/>
            </a:br>
            <a:r>
              <a:rPr lang="fr-FR" dirty="0"/>
              <a:t>Les gris sont obtenus avec des aplats ou par graphismes (cheval). L’absence de couleur est volontaire.</a:t>
            </a:r>
            <a:r>
              <a:rPr lang="fr-FR" dirty="0" smtClean="0"/>
              <a:t/>
            </a:r>
            <a:br>
              <a:rPr lang="fr-FR" dirty="0" smtClean="0"/>
            </a:br>
            <a:r>
              <a:rPr lang="fr-FR" dirty="0"/>
              <a:t>Connotation: le rôle du noir et blanc : dramatisation de la scène, accentuation de l’idée de mort. Les croquis préparatoires étaient, eux, en couleur. Le noir et blanc fait également référence aux coupures et aux images de journaux que Picasso a utilisées dans ses recherches.</a:t>
            </a:r>
          </a:p>
        </p:txBody>
      </p:sp>
    </p:spTree>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TotalTime>
  <Words>378</Words>
  <Application>Microsoft Office PowerPoint</Application>
  <PresentationFormat>Affichage à l'écran (4:3)</PresentationFormat>
  <Paragraphs>21</Paragraphs>
  <Slides>13</Slides>
  <Notes>0</Notes>
  <HiddenSlides>0</HiddenSlides>
  <MMClips>0</MMClips>
  <ScaleCrop>false</ScaleCrop>
  <HeadingPairs>
    <vt:vector size="4" baseType="variant">
      <vt:variant>
        <vt:lpstr>Thème</vt:lpstr>
      </vt:variant>
      <vt:variant>
        <vt:i4>1</vt:i4>
      </vt:variant>
      <vt:variant>
        <vt:lpstr>Titres des diapositives</vt:lpstr>
      </vt:variant>
      <vt:variant>
        <vt:i4>13</vt:i4>
      </vt:variant>
    </vt:vector>
  </HeadingPairs>
  <TitlesOfParts>
    <vt:vector size="14" baseType="lpstr">
      <vt:lpstr>Thème Office</vt:lpstr>
      <vt:lpstr>Analyse de tableau : « Guernica » De Pablo Picasso 1939</vt:lpstr>
      <vt:lpstr>Diapositive 2</vt:lpstr>
      <vt:lpstr>Historique :</vt:lpstr>
      <vt:lpstr>Diapositive 4</vt:lpstr>
      <vt:lpstr>Diapositive 5</vt:lpstr>
      <vt:lpstr>Diapositive 6</vt:lpstr>
      <vt:lpstr>Diapositive 7</vt:lpstr>
      <vt:lpstr>Diapositive 8</vt:lpstr>
      <vt:lpstr>Diapositive 9</vt:lpstr>
      <vt:lpstr>Diapositive 10</vt:lpstr>
      <vt:lpstr>Diapositive 11</vt:lpstr>
      <vt:lpstr>Diapositive 12</vt:lpstr>
      <vt:lpstr>Diapositive 13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Analyse de tableau : « Guernica » De Pablo Picasso 1939</dc:title>
  <dc:creator>Pierre</dc:creator>
  <cp:lastModifiedBy>Pierre</cp:lastModifiedBy>
  <cp:revision>4</cp:revision>
  <dcterms:created xsi:type="dcterms:W3CDTF">2013-06-30T09:56:22Z</dcterms:created>
  <dcterms:modified xsi:type="dcterms:W3CDTF">2013-06-30T20:44:58Z</dcterms:modified>
</cp:coreProperties>
</file>