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59" r:id="rId6"/>
    <p:sldId id="261" r:id="rId7"/>
    <p:sldId id="262" r:id="rId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23" autoAdjust="0"/>
    <p:restoredTop sz="94660"/>
  </p:normalViewPr>
  <p:slideViewPr>
    <p:cSldViewPr>
      <p:cViewPr>
        <p:scale>
          <a:sx n="90" d="100"/>
          <a:sy n="90" d="100"/>
        </p:scale>
        <p:origin x="-926" y="115"/>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E24D6D2C-1AD9-4C94-A224-84BAEE3C4392}" type="datetimeFigureOut">
              <a:rPr lang="fr-FR" smtClean="0"/>
              <a:pPr/>
              <a:t>01/07/2013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5FEA9A-4706-4017-98CD-788CD53415D5}"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24D6D2C-1AD9-4C94-A224-84BAEE3C4392}" type="datetimeFigureOut">
              <a:rPr lang="fr-FR" smtClean="0"/>
              <a:pPr/>
              <a:t>01/07/2013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5FEA9A-4706-4017-98CD-788CD53415D5}"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24D6D2C-1AD9-4C94-A224-84BAEE3C4392}" type="datetimeFigureOut">
              <a:rPr lang="fr-FR" smtClean="0"/>
              <a:pPr/>
              <a:t>01/07/2013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5FEA9A-4706-4017-98CD-788CD53415D5}"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24D6D2C-1AD9-4C94-A224-84BAEE3C4392}" type="datetimeFigureOut">
              <a:rPr lang="fr-FR" smtClean="0"/>
              <a:pPr/>
              <a:t>01/07/2013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5FEA9A-4706-4017-98CD-788CD53415D5}"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E24D6D2C-1AD9-4C94-A224-84BAEE3C4392}" type="datetimeFigureOut">
              <a:rPr lang="fr-FR" smtClean="0"/>
              <a:pPr/>
              <a:t>01/07/2013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5FEA9A-4706-4017-98CD-788CD53415D5}"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E24D6D2C-1AD9-4C94-A224-84BAEE3C4392}" type="datetimeFigureOut">
              <a:rPr lang="fr-FR" smtClean="0"/>
              <a:pPr/>
              <a:t>01/07/2013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5FEA9A-4706-4017-98CD-788CD53415D5}"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E24D6D2C-1AD9-4C94-A224-84BAEE3C4392}" type="datetimeFigureOut">
              <a:rPr lang="fr-FR" smtClean="0"/>
              <a:pPr/>
              <a:t>01/07/2013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5FEA9A-4706-4017-98CD-788CD53415D5}"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E24D6D2C-1AD9-4C94-A224-84BAEE3C4392}" type="datetimeFigureOut">
              <a:rPr lang="fr-FR" smtClean="0"/>
              <a:pPr/>
              <a:t>01/07/2013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5FEA9A-4706-4017-98CD-788CD53415D5}"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24D6D2C-1AD9-4C94-A224-84BAEE3C4392}" type="datetimeFigureOut">
              <a:rPr lang="fr-FR" smtClean="0"/>
              <a:pPr/>
              <a:t>01/07/2013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5FEA9A-4706-4017-98CD-788CD53415D5}"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E24D6D2C-1AD9-4C94-A224-84BAEE3C4392}" type="datetimeFigureOut">
              <a:rPr lang="fr-FR" smtClean="0"/>
              <a:pPr/>
              <a:t>01/07/2013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5FEA9A-4706-4017-98CD-788CD53415D5}"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E24D6D2C-1AD9-4C94-A224-84BAEE3C4392}" type="datetimeFigureOut">
              <a:rPr lang="fr-FR" smtClean="0"/>
              <a:pPr/>
              <a:t>01/07/2013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5FEA9A-4706-4017-98CD-788CD53415D5}"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4D6D2C-1AD9-4C94-A224-84BAEE3C4392}" type="datetimeFigureOut">
              <a:rPr lang="fr-FR" smtClean="0"/>
              <a:pPr/>
              <a:t>01/07/2013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5FEA9A-4706-4017-98CD-788CD53415D5}"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11560" y="476672"/>
            <a:ext cx="7772400" cy="1470025"/>
          </a:xfrm>
        </p:spPr>
        <p:txBody>
          <a:bodyPr/>
          <a:lstStyle/>
          <a:p>
            <a:r>
              <a:rPr lang="fr-FR" i="1" u="sng" dirty="0" smtClean="0"/>
              <a:t>Diego Velasquez</a:t>
            </a:r>
            <a:endParaRPr lang="fr-FR" dirty="0"/>
          </a:p>
        </p:txBody>
      </p:sp>
      <p:sp>
        <p:nvSpPr>
          <p:cNvPr id="3" name="Sous-titre 2"/>
          <p:cNvSpPr>
            <a:spLocks noGrp="1"/>
          </p:cNvSpPr>
          <p:nvPr>
            <p:ph type="subTitle" idx="1"/>
          </p:nvPr>
        </p:nvSpPr>
        <p:spPr>
          <a:xfrm>
            <a:off x="1403648" y="2204864"/>
            <a:ext cx="6400800" cy="864096"/>
          </a:xfrm>
        </p:spPr>
        <p:txBody>
          <a:bodyPr/>
          <a:lstStyle/>
          <a:p>
            <a:r>
              <a:rPr lang="fr-FR" dirty="0" smtClean="0">
                <a:solidFill>
                  <a:srgbClr val="FF0000"/>
                </a:solidFill>
              </a:rPr>
              <a:t>Las </a:t>
            </a:r>
            <a:r>
              <a:rPr lang="fr-FR" dirty="0" err="1" smtClean="0">
                <a:solidFill>
                  <a:srgbClr val="FF0000"/>
                </a:solidFill>
              </a:rPr>
              <a:t>méninas</a:t>
            </a:r>
            <a:r>
              <a:rPr lang="fr-FR" dirty="0" smtClean="0">
                <a:solidFill>
                  <a:srgbClr val="FF0000"/>
                </a:solidFill>
              </a:rPr>
              <a:t> </a:t>
            </a:r>
            <a:endParaRPr lang="fr-FR"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quotiriens.blog.lemonde.fr/files/2010/05/velasquez-2.1272716727.jpg"/>
          <p:cNvPicPr>
            <a:picLocks noChangeAspect="1" noChangeArrowheads="1"/>
          </p:cNvPicPr>
          <p:nvPr/>
        </p:nvPicPr>
        <p:blipFill>
          <a:blip r:embed="rId2" cstate="print"/>
          <a:srcRect/>
          <a:stretch>
            <a:fillRect/>
          </a:stretch>
        </p:blipFill>
        <p:spPr bwMode="auto">
          <a:xfrm>
            <a:off x="3203848" y="116632"/>
            <a:ext cx="5574829" cy="6348216"/>
          </a:xfrm>
          <a:prstGeom prst="rect">
            <a:avLst/>
          </a:prstGeom>
          <a:noFill/>
        </p:spPr>
      </p:pic>
      <p:sp>
        <p:nvSpPr>
          <p:cNvPr id="3" name="ZoneTexte 2"/>
          <p:cNvSpPr txBox="1"/>
          <p:nvPr/>
        </p:nvSpPr>
        <p:spPr>
          <a:xfrm>
            <a:off x="179512" y="188640"/>
            <a:ext cx="2952328" cy="6336704"/>
          </a:xfrm>
          <a:prstGeom prst="rect">
            <a:avLst/>
          </a:prstGeom>
          <a:noFill/>
        </p:spPr>
        <p:txBody>
          <a:bodyPr wrap="square" rtlCol="0">
            <a:spAutoFit/>
          </a:bodyPr>
          <a:lstStyle/>
          <a:p>
            <a:r>
              <a:rPr lang="fr-FR" i="1" u="sng" dirty="0" smtClean="0"/>
              <a:t>Diego </a:t>
            </a:r>
            <a:r>
              <a:rPr lang="fr-FR" i="1" u="sng" dirty="0"/>
              <a:t>Velasquez</a:t>
            </a:r>
            <a:r>
              <a:rPr lang="fr-FR" i="1" dirty="0"/>
              <a:t> (1599-1660) est le peintre officiel de la cour du roi Philippe IV d'Espagne (1605-1665). Les personnages représentés sur cette toile sont, au premier plan de gauche à droite : Diego Velasquez, les suivantes dona Maria </a:t>
            </a:r>
            <a:r>
              <a:rPr lang="fr-FR" i="1" dirty="0" err="1"/>
              <a:t>Augustina</a:t>
            </a:r>
            <a:r>
              <a:rPr lang="fr-FR" i="1" dirty="0"/>
              <a:t> de Sarmiento, et dona Isabel de </a:t>
            </a:r>
            <a:r>
              <a:rPr lang="fr-FR" i="1" dirty="0" err="1"/>
              <a:t>Velasco</a:t>
            </a:r>
            <a:r>
              <a:rPr lang="fr-FR" i="1" dirty="0"/>
              <a:t> qui entourent l'infante Marguerite, les nains Mari-</a:t>
            </a:r>
            <a:r>
              <a:rPr lang="fr-FR" i="1" dirty="0" err="1"/>
              <a:t>Barbola</a:t>
            </a:r>
            <a:r>
              <a:rPr lang="fr-FR" i="1" dirty="0"/>
              <a:t> et </a:t>
            </a:r>
            <a:r>
              <a:rPr lang="fr-FR" i="1" dirty="0" err="1"/>
              <a:t>Nicolasito</a:t>
            </a:r>
            <a:r>
              <a:rPr lang="fr-FR" i="1" dirty="0"/>
              <a:t> Pertusato ; au second plan, derrière eux, </a:t>
            </a:r>
            <a:r>
              <a:rPr lang="fr-FR" i="1" dirty="0" err="1"/>
              <a:t>Marcela</a:t>
            </a:r>
            <a:r>
              <a:rPr lang="fr-FR" i="1" dirty="0"/>
              <a:t> de </a:t>
            </a:r>
            <a:r>
              <a:rPr lang="fr-FR" i="1" dirty="0" err="1"/>
              <a:t>Ulloa</a:t>
            </a:r>
            <a:r>
              <a:rPr lang="fr-FR" i="1" dirty="0"/>
              <a:t>, gouvernante, et Diego Ruiz de </a:t>
            </a:r>
            <a:r>
              <a:rPr lang="fr-FR" i="1" dirty="0" err="1"/>
              <a:t>Azcona</a:t>
            </a:r>
            <a:r>
              <a:rPr lang="fr-FR" i="1" dirty="0"/>
              <a:t> ; et enfin, le personnage dans le fond est Jose </a:t>
            </a:r>
            <a:r>
              <a:rPr lang="fr-FR" i="1" dirty="0" err="1"/>
              <a:t>Nieto</a:t>
            </a:r>
            <a:r>
              <a:rPr lang="fr-FR" i="1" dirty="0"/>
              <a:t> Velasquez, maréchal du palais.</a:t>
            </a:r>
          </a:p>
          <a:p>
            <a:endParaRPr lang="fr-FR" dirty="0"/>
          </a:p>
        </p:txBody>
      </p:sp>
      <p:cxnSp>
        <p:nvCxnSpPr>
          <p:cNvPr id="5" name="Connecteur droit avec flèche 4"/>
          <p:cNvCxnSpPr/>
          <p:nvPr/>
        </p:nvCxnSpPr>
        <p:spPr>
          <a:xfrm>
            <a:off x="1835696" y="2276872"/>
            <a:ext cx="2304256" cy="108012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 name="Connecteur droit avec flèche 5"/>
          <p:cNvCxnSpPr/>
          <p:nvPr/>
        </p:nvCxnSpPr>
        <p:spPr>
          <a:xfrm>
            <a:off x="1259632" y="2924944"/>
            <a:ext cx="3600400" cy="129614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p:nvPr/>
        </p:nvCxnSpPr>
        <p:spPr>
          <a:xfrm>
            <a:off x="1331640" y="3212976"/>
            <a:ext cx="5184576" cy="93610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a:off x="1331640" y="3717032"/>
            <a:ext cx="4104456" cy="93610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a:off x="827584" y="4005064"/>
            <a:ext cx="6624736" cy="7920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a:off x="1115616" y="4293096"/>
            <a:ext cx="7200800" cy="108012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flipV="1">
            <a:off x="2051720" y="3645024"/>
            <a:ext cx="4896544" cy="108012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flipV="1">
            <a:off x="1691680" y="4077072"/>
            <a:ext cx="5760640" cy="93610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flipV="1">
            <a:off x="2339752" y="3933056"/>
            <a:ext cx="3960440" cy="165618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5"/>
                                        </p:tgtEl>
                                        <p:attrNameLst>
                                          <p:attrName>ppt_x</p:attrName>
                                        </p:attrNameLst>
                                      </p:cBhvr>
                                      <p:tavLst>
                                        <p:tav tm="0">
                                          <p:val>
                                            <p:strVal val="ppt_x"/>
                                          </p:val>
                                        </p:tav>
                                        <p:tav tm="100000">
                                          <p:val>
                                            <p:strVal val="ppt_x"/>
                                          </p:val>
                                        </p:tav>
                                      </p:tavLst>
                                    </p:anim>
                                    <p:anim calcmode="lin" valueType="num">
                                      <p:cBhvr additive="base">
                                        <p:cTn id="13" dur="500"/>
                                        <p:tgtEl>
                                          <p:spTgt spid="5"/>
                                        </p:tgtEl>
                                        <p:attrNameLst>
                                          <p:attrName>ppt_y</p:attrName>
                                        </p:attrNameLst>
                                      </p:cBhvr>
                                      <p:tavLst>
                                        <p:tav tm="0">
                                          <p:val>
                                            <p:strVal val="ppt_y"/>
                                          </p:val>
                                        </p:tav>
                                        <p:tav tm="100000">
                                          <p:val>
                                            <p:strVal val="1+ppt_h/2"/>
                                          </p:val>
                                        </p:tav>
                                      </p:tavLst>
                                    </p:anim>
                                    <p:set>
                                      <p:cBhvr>
                                        <p:cTn id="14" dur="1" fill="hold">
                                          <p:stCondLst>
                                            <p:cond delay="499"/>
                                          </p:stCondLst>
                                        </p:cTn>
                                        <p:tgtEl>
                                          <p:spTgt spid="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xit" presetSubtype="4" fill="hold" nodeType="clickEffect">
                                  <p:stCondLst>
                                    <p:cond delay="0"/>
                                  </p:stCondLst>
                                  <p:childTnLst>
                                    <p:anim calcmode="lin" valueType="num">
                                      <p:cBhvr additive="base">
                                        <p:cTn id="28" dur="500"/>
                                        <p:tgtEl>
                                          <p:spTgt spid="6"/>
                                        </p:tgtEl>
                                        <p:attrNameLst>
                                          <p:attrName>ppt_x</p:attrName>
                                        </p:attrNameLst>
                                      </p:cBhvr>
                                      <p:tavLst>
                                        <p:tav tm="0">
                                          <p:val>
                                            <p:strVal val="ppt_x"/>
                                          </p:val>
                                        </p:tav>
                                        <p:tav tm="100000">
                                          <p:val>
                                            <p:strVal val="ppt_x"/>
                                          </p:val>
                                        </p:tav>
                                      </p:tavLst>
                                    </p:anim>
                                    <p:anim calcmode="lin" valueType="num">
                                      <p:cBhvr additive="base">
                                        <p:cTn id="29" dur="500"/>
                                        <p:tgtEl>
                                          <p:spTgt spid="6"/>
                                        </p:tgtEl>
                                        <p:attrNameLst>
                                          <p:attrName>ppt_y</p:attrName>
                                        </p:attrNameLst>
                                      </p:cBhvr>
                                      <p:tavLst>
                                        <p:tav tm="0">
                                          <p:val>
                                            <p:strVal val="ppt_y"/>
                                          </p:val>
                                        </p:tav>
                                        <p:tav tm="100000">
                                          <p:val>
                                            <p:strVal val="1+ppt_h/2"/>
                                          </p:val>
                                        </p:tav>
                                      </p:tavLst>
                                    </p:anim>
                                    <p:set>
                                      <p:cBhvr>
                                        <p:cTn id="30" dur="1" fill="hold">
                                          <p:stCondLst>
                                            <p:cond delay="499"/>
                                          </p:stCondLst>
                                        </p:cTn>
                                        <p:tgtEl>
                                          <p:spTgt spid="6"/>
                                        </p:tgtEl>
                                        <p:attrNameLst>
                                          <p:attrName>style.visibility</p:attrName>
                                        </p:attrNameLst>
                                      </p:cBhvr>
                                      <p:to>
                                        <p:strVal val="hidden"/>
                                      </p:to>
                                    </p:set>
                                  </p:childTnLst>
                                </p:cTn>
                              </p:par>
                              <p:par>
                                <p:cTn id="31" presetID="2" presetClass="exit" presetSubtype="4" fill="hold" nodeType="withEffect">
                                  <p:stCondLst>
                                    <p:cond delay="0"/>
                                  </p:stCondLst>
                                  <p:childTnLst>
                                    <p:anim calcmode="lin" valueType="num">
                                      <p:cBhvr additive="base">
                                        <p:cTn id="32" dur="500"/>
                                        <p:tgtEl>
                                          <p:spTgt spid="8"/>
                                        </p:tgtEl>
                                        <p:attrNameLst>
                                          <p:attrName>ppt_x</p:attrName>
                                        </p:attrNameLst>
                                      </p:cBhvr>
                                      <p:tavLst>
                                        <p:tav tm="0">
                                          <p:val>
                                            <p:strVal val="ppt_x"/>
                                          </p:val>
                                        </p:tav>
                                        <p:tav tm="100000">
                                          <p:val>
                                            <p:strVal val="ppt_x"/>
                                          </p:val>
                                        </p:tav>
                                      </p:tavLst>
                                    </p:anim>
                                    <p:anim calcmode="lin" valueType="num">
                                      <p:cBhvr additive="base">
                                        <p:cTn id="33" dur="500"/>
                                        <p:tgtEl>
                                          <p:spTgt spid="8"/>
                                        </p:tgtEl>
                                        <p:attrNameLst>
                                          <p:attrName>ppt_y</p:attrName>
                                        </p:attrNameLst>
                                      </p:cBhvr>
                                      <p:tavLst>
                                        <p:tav tm="0">
                                          <p:val>
                                            <p:strVal val="ppt_y"/>
                                          </p:val>
                                        </p:tav>
                                        <p:tav tm="100000">
                                          <p:val>
                                            <p:strVal val="1+ppt_h/2"/>
                                          </p:val>
                                        </p:tav>
                                      </p:tavLst>
                                    </p:anim>
                                    <p:set>
                                      <p:cBhvr>
                                        <p:cTn id="34" dur="1" fill="hold">
                                          <p:stCondLst>
                                            <p:cond delay="499"/>
                                          </p:stCondLst>
                                        </p:cTn>
                                        <p:tgtEl>
                                          <p:spTgt spid="8"/>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ppt_x"/>
                                          </p:val>
                                        </p:tav>
                                        <p:tav tm="100000">
                                          <p:val>
                                            <p:strVal val="#ppt_x"/>
                                          </p:val>
                                        </p:tav>
                                      </p:tavLst>
                                    </p:anim>
                                    <p:anim calcmode="lin" valueType="num">
                                      <p:cBhvr additive="base">
                                        <p:cTn id="4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xit" presetSubtype="4" fill="hold" nodeType="clickEffect">
                                  <p:stCondLst>
                                    <p:cond delay="0"/>
                                  </p:stCondLst>
                                  <p:childTnLst>
                                    <p:anim calcmode="lin" valueType="num">
                                      <p:cBhvr additive="base">
                                        <p:cTn id="44" dur="500"/>
                                        <p:tgtEl>
                                          <p:spTgt spid="12"/>
                                        </p:tgtEl>
                                        <p:attrNameLst>
                                          <p:attrName>ppt_x</p:attrName>
                                        </p:attrNameLst>
                                      </p:cBhvr>
                                      <p:tavLst>
                                        <p:tav tm="0">
                                          <p:val>
                                            <p:strVal val="ppt_x"/>
                                          </p:val>
                                        </p:tav>
                                        <p:tav tm="100000">
                                          <p:val>
                                            <p:strVal val="ppt_x"/>
                                          </p:val>
                                        </p:tav>
                                      </p:tavLst>
                                    </p:anim>
                                    <p:anim calcmode="lin" valueType="num">
                                      <p:cBhvr additive="base">
                                        <p:cTn id="45" dur="500"/>
                                        <p:tgtEl>
                                          <p:spTgt spid="12"/>
                                        </p:tgtEl>
                                        <p:attrNameLst>
                                          <p:attrName>ppt_y</p:attrName>
                                        </p:attrNameLst>
                                      </p:cBhvr>
                                      <p:tavLst>
                                        <p:tav tm="0">
                                          <p:val>
                                            <p:strVal val="ppt_y"/>
                                          </p:val>
                                        </p:tav>
                                        <p:tav tm="100000">
                                          <p:val>
                                            <p:strVal val="1+ppt_h/2"/>
                                          </p:val>
                                        </p:tav>
                                      </p:tavLst>
                                    </p:anim>
                                    <p:set>
                                      <p:cBhvr>
                                        <p:cTn id="46" dur="1" fill="hold">
                                          <p:stCondLst>
                                            <p:cond delay="499"/>
                                          </p:stCondLst>
                                        </p:cTn>
                                        <p:tgtEl>
                                          <p:spTgt spid="12"/>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xit" presetSubtype="4" fill="hold" nodeType="clickEffect">
                                  <p:stCondLst>
                                    <p:cond delay="0"/>
                                  </p:stCondLst>
                                  <p:childTnLst>
                                    <p:anim calcmode="lin" valueType="num">
                                      <p:cBhvr additive="base">
                                        <p:cTn id="60" dur="500"/>
                                        <p:tgtEl>
                                          <p:spTgt spid="16"/>
                                        </p:tgtEl>
                                        <p:attrNameLst>
                                          <p:attrName>ppt_x</p:attrName>
                                        </p:attrNameLst>
                                      </p:cBhvr>
                                      <p:tavLst>
                                        <p:tav tm="0">
                                          <p:val>
                                            <p:strVal val="ppt_x"/>
                                          </p:val>
                                        </p:tav>
                                        <p:tav tm="100000">
                                          <p:val>
                                            <p:strVal val="ppt_x"/>
                                          </p:val>
                                        </p:tav>
                                      </p:tavLst>
                                    </p:anim>
                                    <p:anim calcmode="lin" valueType="num">
                                      <p:cBhvr additive="base">
                                        <p:cTn id="61" dur="500"/>
                                        <p:tgtEl>
                                          <p:spTgt spid="16"/>
                                        </p:tgtEl>
                                        <p:attrNameLst>
                                          <p:attrName>ppt_y</p:attrName>
                                        </p:attrNameLst>
                                      </p:cBhvr>
                                      <p:tavLst>
                                        <p:tav tm="0">
                                          <p:val>
                                            <p:strVal val="ppt_y"/>
                                          </p:val>
                                        </p:tav>
                                        <p:tav tm="100000">
                                          <p:val>
                                            <p:strVal val="1+ppt_h/2"/>
                                          </p:val>
                                        </p:tav>
                                      </p:tavLst>
                                    </p:anim>
                                    <p:set>
                                      <p:cBhvr>
                                        <p:cTn id="62" dur="1" fill="hold">
                                          <p:stCondLst>
                                            <p:cond delay="499"/>
                                          </p:stCondLst>
                                        </p:cTn>
                                        <p:tgtEl>
                                          <p:spTgt spid="16"/>
                                        </p:tgtEl>
                                        <p:attrNameLst>
                                          <p:attrName>style.visibility</p:attrName>
                                        </p:attrNameLst>
                                      </p:cBhvr>
                                      <p:to>
                                        <p:strVal val="hidden"/>
                                      </p:to>
                                    </p:set>
                                  </p:childTnLst>
                                </p:cTn>
                              </p:par>
                              <p:par>
                                <p:cTn id="63" presetID="2" presetClass="exit" presetSubtype="4" fill="hold" nodeType="withEffect">
                                  <p:stCondLst>
                                    <p:cond delay="0"/>
                                  </p:stCondLst>
                                  <p:childTnLst>
                                    <p:anim calcmode="lin" valueType="num">
                                      <p:cBhvr additive="base">
                                        <p:cTn id="64" dur="500"/>
                                        <p:tgtEl>
                                          <p:spTgt spid="14"/>
                                        </p:tgtEl>
                                        <p:attrNameLst>
                                          <p:attrName>ppt_x</p:attrName>
                                        </p:attrNameLst>
                                      </p:cBhvr>
                                      <p:tavLst>
                                        <p:tav tm="0">
                                          <p:val>
                                            <p:strVal val="ppt_x"/>
                                          </p:val>
                                        </p:tav>
                                        <p:tav tm="100000">
                                          <p:val>
                                            <p:strVal val="ppt_x"/>
                                          </p:val>
                                        </p:tav>
                                      </p:tavLst>
                                    </p:anim>
                                    <p:anim calcmode="lin" valueType="num">
                                      <p:cBhvr additive="base">
                                        <p:cTn id="65" dur="500"/>
                                        <p:tgtEl>
                                          <p:spTgt spid="14"/>
                                        </p:tgtEl>
                                        <p:attrNameLst>
                                          <p:attrName>ppt_y</p:attrName>
                                        </p:attrNameLst>
                                      </p:cBhvr>
                                      <p:tavLst>
                                        <p:tav tm="0">
                                          <p:val>
                                            <p:strVal val="ppt_y"/>
                                          </p:val>
                                        </p:tav>
                                        <p:tav tm="100000">
                                          <p:val>
                                            <p:strVal val="1+ppt_h/2"/>
                                          </p:val>
                                        </p:tav>
                                      </p:tavLst>
                                    </p:anim>
                                    <p:set>
                                      <p:cBhvr>
                                        <p:cTn id="66" dur="1" fill="hold">
                                          <p:stCondLst>
                                            <p:cond delay="499"/>
                                          </p:stCondLst>
                                        </p:cTn>
                                        <p:tgtEl>
                                          <p:spTgt spid="14"/>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500" fill="hold"/>
                                        <p:tgtEl>
                                          <p:spTgt spid="18"/>
                                        </p:tgtEl>
                                        <p:attrNameLst>
                                          <p:attrName>ppt_x</p:attrName>
                                        </p:attrNameLst>
                                      </p:cBhvr>
                                      <p:tavLst>
                                        <p:tav tm="0">
                                          <p:val>
                                            <p:strVal val="#ppt_x"/>
                                          </p:val>
                                        </p:tav>
                                        <p:tav tm="100000">
                                          <p:val>
                                            <p:strVal val="#ppt_x"/>
                                          </p:val>
                                        </p:tav>
                                      </p:tavLst>
                                    </p:anim>
                                    <p:anim calcmode="lin" valueType="num">
                                      <p:cBhvr additive="base">
                                        <p:cTn id="72" dur="500" fill="hold"/>
                                        <p:tgtEl>
                                          <p:spTgt spid="18"/>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additive="base">
                                        <p:cTn id="75" dur="500" fill="hold"/>
                                        <p:tgtEl>
                                          <p:spTgt spid="20"/>
                                        </p:tgtEl>
                                        <p:attrNameLst>
                                          <p:attrName>ppt_x</p:attrName>
                                        </p:attrNameLst>
                                      </p:cBhvr>
                                      <p:tavLst>
                                        <p:tav tm="0">
                                          <p:val>
                                            <p:strVal val="#ppt_x"/>
                                          </p:val>
                                        </p:tav>
                                        <p:tav tm="100000">
                                          <p:val>
                                            <p:strVal val="#ppt_x"/>
                                          </p:val>
                                        </p:tav>
                                      </p:tavLst>
                                    </p:anim>
                                    <p:anim calcmode="lin" valueType="num">
                                      <p:cBhvr additive="base">
                                        <p:cTn id="7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xit" presetSubtype="4" fill="hold" nodeType="clickEffect">
                                  <p:stCondLst>
                                    <p:cond delay="0"/>
                                  </p:stCondLst>
                                  <p:childTnLst>
                                    <p:anim calcmode="lin" valueType="num">
                                      <p:cBhvr additive="base">
                                        <p:cTn id="80" dur="500"/>
                                        <p:tgtEl>
                                          <p:spTgt spid="18"/>
                                        </p:tgtEl>
                                        <p:attrNameLst>
                                          <p:attrName>ppt_x</p:attrName>
                                        </p:attrNameLst>
                                      </p:cBhvr>
                                      <p:tavLst>
                                        <p:tav tm="0">
                                          <p:val>
                                            <p:strVal val="ppt_x"/>
                                          </p:val>
                                        </p:tav>
                                        <p:tav tm="100000">
                                          <p:val>
                                            <p:strVal val="ppt_x"/>
                                          </p:val>
                                        </p:tav>
                                      </p:tavLst>
                                    </p:anim>
                                    <p:anim calcmode="lin" valueType="num">
                                      <p:cBhvr additive="base">
                                        <p:cTn id="81" dur="500"/>
                                        <p:tgtEl>
                                          <p:spTgt spid="18"/>
                                        </p:tgtEl>
                                        <p:attrNameLst>
                                          <p:attrName>ppt_y</p:attrName>
                                        </p:attrNameLst>
                                      </p:cBhvr>
                                      <p:tavLst>
                                        <p:tav tm="0">
                                          <p:val>
                                            <p:strVal val="ppt_y"/>
                                          </p:val>
                                        </p:tav>
                                        <p:tav tm="100000">
                                          <p:val>
                                            <p:strVal val="1+ppt_h/2"/>
                                          </p:val>
                                        </p:tav>
                                      </p:tavLst>
                                    </p:anim>
                                    <p:set>
                                      <p:cBhvr>
                                        <p:cTn id="82" dur="1" fill="hold">
                                          <p:stCondLst>
                                            <p:cond delay="499"/>
                                          </p:stCondLst>
                                        </p:cTn>
                                        <p:tgtEl>
                                          <p:spTgt spid="18"/>
                                        </p:tgtEl>
                                        <p:attrNameLst>
                                          <p:attrName>style.visibility</p:attrName>
                                        </p:attrNameLst>
                                      </p:cBhvr>
                                      <p:to>
                                        <p:strVal val="hidden"/>
                                      </p:to>
                                    </p:set>
                                  </p:childTnLst>
                                </p:cTn>
                              </p:par>
                              <p:par>
                                <p:cTn id="83" presetID="2" presetClass="exit" presetSubtype="4" fill="hold" nodeType="withEffect">
                                  <p:stCondLst>
                                    <p:cond delay="0"/>
                                  </p:stCondLst>
                                  <p:childTnLst>
                                    <p:anim calcmode="lin" valueType="num">
                                      <p:cBhvr additive="base">
                                        <p:cTn id="84" dur="500"/>
                                        <p:tgtEl>
                                          <p:spTgt spid="20"/>
                                        </p:tgtEl>
                                        <p:attrNameLst>
                                          <p:attrName>ppt_x</p:attrName>
                                        </p:attrNameLst>
                                      </p:cBhvr>
                                      <p:tavLst>
                                        <p:tav tm="0">
                                          <p:val>
                                            <p:strVal val="ppt_x"/>
                                          </p:val>
                                        </p:tav>
                                        <p:tav tm="100000">
                                          <p:val>
                                            <p:strVal val="ppt_x"/>
                                          </p:val>
                                        </p:tav>
                                      </p:tavLst>
                                    </p:anim>
                                    <p:anim calcmode="lin" valueType="num">
                                      <p:cBhvr additive="base">
                                        <p:cTn id="85" dur="500"/>
                                        <p:tgtEl>
                                          <p:spTgt spid="20"/>
                                        </p:tgtEl>
                                        <p:attrNameLst>
                                          <p:attrName>ppt_y</p:attrName>
                                        </p:attrNameLst>
                                      </p:cBhvr>
                                      <p:tavLst>
                                        <p:tav tm="0">
                                          <p:val>
                                            <p:strVal val="ppt_y"/>
                                          </p:val>
                                        </p:tav>
                                        <p:tav tm="100000">
                                          <p:val>
                                            <p:strVal val="1+ppt_h/2"/>
                                          </p:val>
                                        </p:tav>
                                      </p:tavLst>
                                    </p:anim>
                                    <p:set>
                                      <p:cBhvr>
                                        <p:cTn id="86" dur="1" fill="hold">
                                          <p:stCondLst>
                                            <p:cond delay="499"/>
                                          </p:stCondLst>
                                        </p:cTn>
                                        <p:tgtEl>
                                          <p:spTgt spid="20"/>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500" fill="hold"/>
                                        <p:tgtEl>
                                          <p:spTgt spid="22"/>
                                        </p:tgtEl>
                                        <p:attrNameLst>
                                          <p:attrName>ppt_x</p:attrName>
                                        </p:attrNameLst>
                                      </p:cBhvr>
                                      <p:tavLst>
                                        <p:tav tm="0">
                                          <p:val>
                                            <p:strVal val="#ppt_x"/>
                                          </p:val>
                                        </p:tav>
                                        <p:tav tm="100000">
                                          <p:val>
                                            <p:strVal val="#ppt_x"/>
                                          </p:val>
                                        </p:tav>
                                      </p:tavLst>
                                    </p:anim>
                                    <p:anim calcmode="lin" valueType="num">
                                      <p:cBhvr additive="base">
                                        <p:cTn id="9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xit" presetSubtype="4" fill="hold" nodeType="clickEffect">
                                  <p:stCondLst>
                                    <p:cond delay="0"/>
                                  </p:stCondLst>
                                  <p:childTnLst>
                                    <p:anim calcmode="lin" valueType="num">
                                      <p:cBhvr additive="base">
                                        <p:cTn id="96" dur="500"/>
                                        <p:tgtEl>
                                          <p:spTgt spid="22"/>
                                        </p:tgtEl>
                                        <p:attrNameLst>
                                          <p:attrName>ppt_x</p:attrName>
                                        </p:attrNameLst>
                                      </p:cBhvr>
                                      <p:tavLst>
                                        <p:tav tm="0">
                                          <p:val>
                                            <p:strVal val="ppt_x"/>
                                          </p:val>
                                        </p:tav>
                                        <p:tav tm="100000">
                                          <p:val>
                                            <p:strVal val="ppt_x"/>
                                          </p:val>
                                        </p:tav>
                                      </p:tavLst>
                                    </p:anim>
                                    <p:anim calcmode="lin" valueType="num">
                                      <p:cBhvr additive="base">
                                        <p:cTn id="97" dur="500"/>
                                        <p:tgtEl>
                                          <p:spTgt spid="22"/>
                                        </p:tgtEl>
                                        <p:attrNameLst>
                                          <p:attrName>ppt_y</p:attrName>
                                        </p:attrNameLst>
                                      </p:cBhvr>
                                      <p:tavLst>
                                        <p:tav tm="0">
                                          <p:val>
                                            <p:strVal val="ppt_y"/>
                                          </p:val>
                                        </p:tav>
                                        <p:tav tm="100000">
                                          <p:val>
                                            <p:strVal val="1+ppt_h/2"/>
                                          </p:val>
                                        </p:tav>
                                      </p:tavLst>
                                    </p:anim>
                                    <p:set>
                                      <p:cBhvr>
                                        <p:cTn id="98"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quotiriens.blog.lemonde.fr/files/2010/05/velasquez-2.1272716727.jpg"/>
          <p:cNvPicPr>
            <a:picLocks noChangeAspect="1" noChangeArrowheads="1"/>
          </p:cNvPicPr>
          <p:nvPr/>
        </p:nvPicPr>
        <p:blipFill>
          <a:blip r:embed="rId2" cstate="print"/>
          <a:srcRect/>
          <a:stretch>
            <a:fillRect/>
          </a:stretch>
        </p:blipFill>
        <p:spPr bwMode="auto">
          <a:xfrm>
            <a:off x="3203848" y="260648"/>
            <a:ext cx="5574829" cy="6348216"/>
          </a:xfrm>
          <a:prstGeom prst="rect">
            <a:avLst/>
          </a:prstGeom>
          <a:noFill/>
        </p:spPr>
      </p:pic>
      <p:cxnSp>
        <p:nvCxnSpPr>
          <p:cNvPr id="4" name="Connecteur droit 3"/>
          <p:cNvCxnSpPr/>
          <p:nvPr/>
        </p:nvCxnSpPr>
        <p:spPr>
          <a:xfrm flipV="1">
            <a:off x="3131840" y="2996952"/>
            <a:ext cx="3312368" cy="216024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6444208" y="2996952"/>
            <a:ext cx="2376264" cy="151216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251520" y="548680"/>
            <a:ext cx="2592288" cy="923330"/>
          </a:xfrm>
          <a:prstGeom prst="rect">
            <a:avLst/>
          </a:prstGeom>
          <a:noFill/>
        </p:spPr>
        <p:txBody>
          <a:bodyPr wrap="square" rtlCol="0">
            <a:spAutoFit/>
          </a:bodyPr>
          <a:lstStyle/>
          <a:p>
            <a:r>
              <a:rPr lang="fr-FR" dirty="0" smtClean="0"/>
              <a:t>Le tableau est ordonné selon une construction classique en pyramide; </a:t>
            </a:r>
            <a:endParaRPr lang="fr-FR" dirty="0"/>
          </a:p>
        </p:txBody>
      </p:sp>
      <p:sp>
        <p:nvSpPr>
          <p:cNvPr id="11" name="ZoneTexte 10"/>
          <p:cNvSpPr txBox="1"/>
          <p:nvPr/>
        </p:nvSpPr>
        <p:spPr>
          <a:xfrm>
            <a:off x="251520" y="1772816"/>
            <a:ext cx="2448272" cy="1754326"/>
          </a:xfrm>
          <a:prstGeom prst="rect">
            <a:avLst/>
          </a:prstGeom>
          <a:noFill/>
        </p:spPr>
        <p:txBody>
          <a:bodyPr wrap="square" rtlCol="0">
            <a:spAutoFit/>
          </a:bodyPr>
          <a:lstStyle/>
          <a:p>
            <a:r>
              <a:rPr lang="fr-FR" dirty="0" smtClean="0"/>
              <a:t>le sommet marque le point de fuite de la perspective, de manière à donner un maximum de profondeur au tableau.</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par>
                                <p:cTn id="8" presetID="22" presetClass="entr" presetSubtype="4"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down)">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quotiriens.blog.lemonde.fr/files/2010/05/velasquez-2.1272716727.jpg"/>
          <p:cNvPicPr>
            <a:picLocks noChangeAspect="1" noChangeArrowheads="1"/>
          </p:cNvPicPr>
          <p:nvPr/>
        </p:nvPicPr>
        <p:blipFill>
          <a:blip r:embed="rId2" cstate="print"/>
          <a:srcRect/>
          <a:stretch>
            <a:fillRect/>
          </a:stretch>
        </p:blipFill>
        <p:spPr bwMode="auto">
          <a:xfrm>
            <a:off x="3203848" y="260648"/>
            <a:ext cx="5574829" cy="6348216"/>
          </a:xfrm>
          <a:prstGeom prst="rect">
            <a:avLst/>
          </a:prstGeom>
          <a:noFill/>
        </p:spPr>
      </p:pic>
      <p:sp>
        <p:nvSpPr>
          <p:cNvPr id="3" name="ZoneTexte 2"/>
          <p:cNvSpPr txBox="1"/>
          <p:nvPr/>
        </p:nvSpPr>
        <p:spPr>
          <a:xfrm>
            <a:off x="251520" y="692696"/>
            <a:ext cx="2592288" cy="646331"/>
          </a:xfrm>
          <a:prstGeom prst="rect">
            <a:avLst/>
          </a:prstGeom>
          <a:noFill/>
        </p:spPr>
        <p:txBody>
          <a:bodyPr wrap="square" rtlCol="0">
            <a:spAutoFit/>
          </a:bodyPr>
          <a:lstStyle/>
          <a:p>
            <a:r>
              <a:rPr lang="fr-FR" dirty="0" smtClean="0"/>
              <a:t>Les sources de lumière sont : </a:t>
            </a:r>
          </a:p>
        </p:txBody>
      </p:sp>
      <p:cxnSp>
        <p:nvCxnSpPr>
          <p:cNvPr id="5" name="Connecteur droit avec flèche 4"/>
          <p:cNvCxnSpPr/>
          <p:nvPr/>
        </p:nvCxnSpPr>
        <p:spPr>
          <a:xfrm>
            <a:off x="1547664" y="1484784"/>
            <a:ext cx="7056784" cy="136815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a:off x="2699792" y="1844824"/>
            <a:ext cx="3600400" cy="187220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a:off x="971600" y="2276872"/>
            <a:ext cx="4320480" cy="136815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251520" y="2924944"/>
            <a:ext cx="2448272" cy="1754326"/>
          </a:xfrm>
          <a:prstGeom prst="rect">
            <a:avLst/>
          </a:prstGeom>
          <a:noFill/>
        </p:spPr>
        <p:txBody>
          <a:bodyPr wrap="square" rtlCol="0">
            <a:spAutoFit/>
          </a:bodyPr>
          <a:lstStyle/>
          <a:p>
            <a:r>
              <a:rPr lang="fr-FR" dirty="0" smtClean="0"/>
              <a:t>Les regards semblent tournés vers le spectateur, </a:t>
            </a:r>
          </a:p>
          <a:p>
            <a:r>
              <a:rPr lang="fr-FR" dirty="0" smtClean="0"/>
              <a:t>Mais en fait vers les personnages dont le peintre fait le portrait:</a:t>
            </a:r>
            <a:endParaRPr lang="fr-FR" dirty="0"/>
          </a:p>
        </p:txBody>
      </p:sp>
      <p:cxnSp>
        <p:nvCxnSpPr>
          <p:cNvPr id="12" name="Connecteur droit avec flèche 11"/>
          <p:cNvCxnSpPr/>
          <p:nvPr/>
        </p:nvCxnSpPr>
        <p:spPr>
          <a:xfrm>
            <a:off x="1619672" y="3573016"/>
            <a:ext cx="2664296" cy="7200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a:off x="1907704" y="3717032"/>
            <a:ext cx="3744416" cy="7920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a:off x="1763688" y="3645024"/>
            <a:ext cx="5832648" cy="7920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flipV="1">
            <a:off x="2483768" y="3933056"/>
            <a:ext cx="2808312" cy="165618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 name="ZoneTexte 19"/>
          <p:cNvSpPr txBox="1"/>
          <p:nvPr/>
        </p:nvSpPr>
        <p:spPr>
          <a:xfrm>
            <a:off x="251520" y="1268760"/>
            <a:ext cx="2448272" cy="369332"/>
          </a:xfrm>
          <a:prstGeom prst="rect">
            <a:avLst/>
          </a:prstGeom>
          <a:noFill/>
        </p:spPr>
        <p:txBody>
          <a:bodyPr wrap="square" rtlCol="0">
            <a:spAutoFit/>
          </a:bodyPr>
          <a:lstStyle/>
          <a:p>
            <a:r>
              <a:rPr lang="fr-FR" dirty="0" smtClean="0"/>
              <a:t>La fenêtre</a:t>
            </a:r>
          </a:p>
        </p:txBody>
      </p:sp>
      <p:sp>
        <p:nvSpPr>
          <p:cNvPr id="21" name="ZoneTexte 20"/>
          <p:cNvSpPr txBox="1"/>
          <p:nvPr/>
        </p:nvSpPr>
        <p:spPr>
          <a:xfrm>
            <a:off x="251520" y="1628800"/>
            <a:ext cx="2520280" cy="369332"/>
          </a:xfrm>
          <a:prstGeom prst="rect">
            <a:avLst/>
          </a:prstGeom>
          <a:noFill/>
        </p:spPr>
        <p:txBody>
          <a:bodyPr wrap="square" rtlCol="0">
            <a:spAutoFit/>
          </a:bodyPr>
          <a:lstStyle/>
          <a:p>
            <a:r>
              <a:rPr lang="fr-FR" dirty="0" smtClean="0"/>
              <a:t>La porte ouverte au fond</a:t>
            </a:r>
          </a:p>
        </p:txBody>
      </p:sp>
      <p:sp>
        <p:nvSpPr>
          <p:cNvPr id="22" name="ZoneTexte 21"/>
          <p:cNvSpPr txBox="1"/>
          <p:nvPr/>
        </p:nvSpPr>
        <p:spPr>
          <a:xfrm>
            <a:off x="107504" y="1988840"/>
            <a:ext cx="2592288" cy="369332"/>
          </a:xfrm>
          <a:prstGeom prst="rect">
            <a:avLst/>
          </a:prstGeom>
          <a:noFill/>
        </p:spPr>
        <p:txBody>
          <a:bodyPr wrap="square" rtlCol="0">
            <a:spAutoFit/>
          </a:bodyPr>
          <a:lstStyle/>
          <a:p>
            <a:r>
              <a:rPr lang="fr-FR" dirty="0" smtClean="0"/>
              <a:t>Le miroir au mur du fond</a:t>
            </a:r>
          </a:p>
        </p:txBody>
      </p:sp>
      <p:sp>
        <p:nvSpPr>
          <p:cNvPr id="23" name="ZoneTexte 22"/>
          <p:cNvSpPr txBox="1"/>
          <p:nvPr/>
        </p:nvSpPr>
        <p:spPr>
          <a:xfrm>
            <a:off x="323528" y="5013176"/>
            <a:ext cx="2520280" cy="1200329"/>
          </a:xfrm>
          <a:prstGeom prst="rect">
            <a:avLst/>
          </a:prstGeom>
          <a:noFill/>
        </p:spPr>
        <p:txBody>
          <a:bodyPr wrap="square" rtlCol="0">
            <a:spAutoFit/>
          </a:bodyPr>
          <a:lstStyle/>
          <a:p>
            <a:r>
              <a:rPr lang="fr-FR" dirty="0" smtClean="0"/>
              <a:t>le roi et la reine, qu’on ne voit pas, mais dont l’image se reflète dans le miroir du fond.</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down)">
                                      <p:cBhvr>
                                        <p:cTn id="12" dur="500"/>
                                        <p:tgtEl>
                                          <p:spTgt spid="20"/>
                                        </p:tgtEl>
                                      </p:cBhvr>
                                    </p:animEffect>
                                  </p:childTnLst>
                                </p:cTn>
                              </p:par>
                              <p:par>
                                <p:cTn id="13" presetID="2"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xit" presetSubtype="4" fill="hold" nodeType="clickEffect">
                                  <p:stCondLst>
                                    <p:cond delay="0"/>
                                  </p:stCondLst>
                                  <p:childTnLst>
                                    <p:anim calcmode="lin" valueType="num">
                                      <p:cBhvr additive="base">
                                        <p:cTn id="20" dur="500"/>
                                        <p:tgtEl>
                                          <p:spTgt spid="5"/>
                                        </p:tgtEl>
                                        <p:attrNameLst>
                                          <p:attrName>ppt_x</p:attrName>
                                        </p:attrNameLst>
                                      </p:cBhvr>
                                      <p:tavLst>
                                        <p:tav tm="0">
                                          <p:val>
                                            <p:strVal val="ppt_x"/>
                                          </p:val>
                                        </p:tav>
                                        <p:tav tm="100000">
                                          <p:val>
                                            <p:strVal val="ppt_x"/>
                                          </p:val>
                                        </p:tav>
                                      </p:tavLst>
                                    </p:anim>
                                    <p:anim calcmode="lin" valueType="num">
                                      <p:cBhvr additive="base">
                                        <p:cTn id="21" dur="500"/>
                                        <p:tgtEl>
                                          <p:spTgt spid="5"/>
                                        </p:tgtEl>
                                        <p:attrNameLst>
                                          <p:attrName>ppt_y</p:attrName>
                                        </p:attrNameLst>
                                      </p:cBhvr>
                                      <p:tavLst>
                                        <p:tav tm="0">
                                          <p:val>
                                            <p:strVal val="ppt_y"/>
                                          </p:val>
                                        </p:tav>
                                        <p:tav tm="100000">
                                          <p:val>
                                            <p:strVal val="1+ppt_h/2"/>
                                          </p:val>
                                        </p:tav>
                                      </p:tavLst>
                                    </p:anim>
                                    <p:set>
                                      <p:cBhvr>
                                        <p:cTn id="22" dur="1" fill="hold">
                                          <p:stCondLst>
                                            <p:cond delay="499"/>
                                          </p:stCondLst>
                                        </p:cTn>
                                        <p:tgtEl>
                                          <p:spTgt spid="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par>
                                <p:cTn id="28" presetID="2" presetClass="entr" presetSubtype="4" fill="hold"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nodeType="clickEffect">
                                  <p:stCondLst>
                                    <p:cond delay="0"/>
                                  </p:stCondLst>
                                  <p:childTnLst>
                                    <p:anim calcmode="lin" valueType="num">
                                      <p:cBhvr additive="base">
                                        <p:cTn id="35" dur="500"/>
                                        <p:tgtEl>
                                          <p:spTgt spid="7"/>
                                        </p:tgtEl>
                                        <p:attrNameLst>
                                          <p:attrName>ppt_x</p:attrName>
                                        </p:attrNameLst>
                                      </p:cBhvr>
                                      <p:tavLst>
                                        <p:tav tm="0">
                                          <p:val>
                                            <p:strVal val="ppt_x"/>
                                          </p:val>
                                        </p:tav>
                                        <p:tav tm="100000">
                                          <p:val>
                                            <p:strVal val="ppt_x"/>
                                          </p:val>
                                        </p:tav>
                                      </p:tavLst>
                                    </p:anim>
                                    <p:anim calcmode="lin" valueType="num">
                                      <p:cBhvr additive="base">
                                        <p:cTn id="36" dur="500"/>
                                        <p:tgtEl>
                                          <p:spTgt spid="7"/>
                                        </p:tgtEl>
                                        <p:attrNameLst>
                                          <p:attrName>ppt_y</p:attrName>
                                        </p:attrNameLst>
                                      </p:cBhvr>
                                      <p:tavLst>
                                        <p:tav tm="0">
                                          <p:val>
                                            <p:strVal val="ppt_y"/>
                                          </p:val>
                                        </p:tav>
                                        <p:tav tm="100000">
                                          <p:val>
                                            <p:strVal val="1+ppt_h/2"/>
                                          </p:val>
                                        </p:tav>
                                      </p:tavLst>
                                    </p:anim>
                                    <p:set>
                                      <p:cBhvr>
                                        <p:cTn id="37" dur="1" fill="hold">
                                          <p:stCondLst>
                                            <p:cond delay="499"/>
                                          </p:stCondLst>
                                        </p:cTn>
                                        <p:tgtEl>
                                          <p:spTgt spid="7"/>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down)">
                                      <p:cBhvr>
                                        <p:cTn id="42" dur="500"/>
                                        <p:tgtEl>
                                          <p:spTgt spid="22"/>
                                        </p:tgtEl>
                                      </p:cBhvr>
                                    </p:animEffect>
                                  </p:childTnLst>
                                </p:cTn>
                              </p:par>
                              <p:par>
                                <p:cTn id="43" presetID="2" presetClass="entr" presetSubtype="4" fill="hold" nodeType="with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ppt_x"/>
                                          </p:val>
                                        </p:tav>
                                        <p:tav tm="100000">
                                          <p:val>
                                            <p:strVal val="#ppt_x"/>
                                          </p:val>
                                        </p:tav>
                                      </p:tavLst>
                                    </p:anim>
                                    <p:anim calcmode="lin" valueType="num">
                                      <p:cBhvr additive="base">
                                        <p:cTn id="4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xit" presetSubtype="4" fill="hold" nodeType="clickEffect">
                                  <p:stCondLst>
                                    <p:cond delay="0"/>
                                  </p:stCondLst>
                                  <p:childTnLst>
                                    <p:anim calcmode="lin" valueType="num">
                                      <p:cBhvr additive="base">
                                        <p:cTn id="50" dur="500"/>
                                        <p:tgtEl>
                                          <p:spTgt spid="9"/>
                                        </p:tgtEl>
                                        <p:attrNameLst>
                                          <p:attrName>ppt_x</p:attrName>
                                        </p:attrNameLst>
                                      </p:cBhvr>
                                      <p:tavLst>
                                        <p:tav tm="0">
                                          <p:val>
                                            <p:strVal val="ppt_x"/>
                                          </p:val>
                                        </p:tav>
                                        <p:tav tm="100000">
                                          <p:val>
                                            <p:strVal val="ppt_x"/>
                                          </p:val>
                                        </p:tav>
                                      </p:tavLst>
                                    </p:anim>
                                    <p:anim calcmode="lin" valueType="num">
                                      <p:cBhvr additive="base">
                                        <p:cTn id="51" dur="500"/>
                                        <p:tgtEl>
                                          <p:spTgt spid="9"/>
                                        </p:tgtEl>
                                        <p:attrNameLst>
                                          <p:attrName>ppt_y</p:attrName>
                                        </p:attrNameLst>
                                      </p:cBhvr>
                                      <p:tavLst>
                                        <p:tav tm="0">
                                          <p:val>
                                            <p:strVal val="ppt_y"/>
                                          </p:val>
                                        </p:tav>
                                        <p:tav tm="100000">
                                          <p:val>
                                            <p:strVal val="1+ppt_h/2"/>
                                          </p:val>
                                        </p:tav>
                                      </p:tavLst>
                                    </p:anim>
                                    <p:set>
                                      <p:cBhvr>
                                        <p:cTn id="52" dur="1" fill="hold">
                                          <p:stCondLst>
                                            <p:cond delay="499"/>
                                          </p:stCondLst>
                                        </p:cTn>
                                        <p:tgtEl>
                                          <p:spTgt spid="9"/>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down)">
                                      <p:cBhvr>
                                        <p:cTn id="57" dur="500"/>
                                        <p:tgtEl>
                                          <p:spTgt spid="11"/>
                                        </p:tgtEl>
                                      </p:cBhvr>
                                    </p:animEffect>
                                  </p:childTnLst>
                                </p:cTn>
                              </p:par>
                              <p:par>
                                <p:cTn id="58" presetID="2" presetClass="entr" presetSubtype="4" fill="hold" nodeType="with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additive="base">
                                        <p:cTn id="60" dur="500" fill="hold"/>
                                        <p:tgtEl>
                                          <p:spTgt spid="12"/>
                                        </p:tgtEl>
                                        <p:attrNameLst>
                                          <p:attrName>ppt_x</p:attrName>
                                        </p:attrNameLst>
                                      </p:cBhvr>
                                      <p:tavLst>
                                        <p:tav tm="0">
                                          <p:val>
                                            <p:strVal val="#ppt_x"/>
                                          </p:val>
                                        </p:tav>
                                        <p:tav tm="100000">
                                          <p:val>
                                            <p:strVal val="#ppt_x"/>
                                          </p:val>
                                        </p:tav>
                                      </p:tavLst>
                                    </p:anim>
                                    <p:anim calcmode="lin" valueType="num">
                                      <p:cBhvr additive="base">
                                        <p:cTn id="61" dur="500" fill="hold"/>
                                        <p:tgtEl>
                                          <p:spTgt spid="12"/>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fill="hold"/>
                                        <p:tgtEl>
                                          <p:spTgt spid="16"/>
                                        </p:tgtEl>
                                        <p:attrNameLst>
                                          <p:attrName>ppt_x</p:attrName>
                                        </p:attrNameLst>
                                      </p:cBhvr>
                                      <p:tavLst>
                                        <p:tav tm="0">
                                          <p:val>
                                            <p:strVal val="#ppt_x"/>
                                          </p:val>
                                        </p:tav>
                                        <p:tav tm="100000">
                                          <p:val>
                                            <p:strVal val="#ppt_x"/>
                                          </p:val>
                                        </p:tav>
                                      </p:tavLst>
                                    </p:anim>
                                    <p:anim calcmode="lin" valueType="num">
                                      <p:cBhvr additive="base">
                                        <p:cTn id="65" dur="500" fill="hold"/>
                                        <p:tgtEl>
                                          <p:spTgt spid="16"/>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500" fill="hold"/>
                                        <p:tgtEl>
                                          <p:spTgt spid="14"/>
                                        </p:tgtEl>
                                        <p:attrNameLst>
                                          <p:attrName>ppt_x</p:attrName>
                                        </p:attrNameLst>
                                      </p:cBhvr>
                                      <p:tavLst>
                                        <p:tav tm="0">
                                          <p:val>
                                            <p:strVal val="#ppt_x"/>
                                          </p:val>
                                        </p:tav>
                                        <p:tav tm="100000">
                                          <p:val>
                                            <p:strVal val="#ppt_x"/>
                                          </p:val>
                                        </p:tav>
                                      </p:tavLst>
                                    </p:anim>
                                    <p:anim calcmode="lin" valueType="num">
                                      <p:cBhvr additive="base">
                                        <p:cTn id="6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xit" presetSubtype="4" fill="hold" nodeType="clickEffect">
                                  <p:stCondLst>
                                    <p:cond delay="0"/>
                                  </p:stCondLst>
                                  <p:childTnLst>
                                    <p:anim calcmode="lin" valueType="num">
                                      <p:cBhvr additive="base">
                                        <p:cTn id="73" dur="500"/>
                                        <p:tgtEl>
                                          <p:spTgt spid="16"/>
                                        </p:tgtEl>
                                        <p:attrNameLst>
                                          <p:attrName>ppt_x</p:attrName>
                                        </p:attrNameLst>
                                      </p:cBhvr>
                                      <p:tavLst>
                                        <p:tav tm="0">
                                          <p:val>
                                            <p:strVal val="ppt_x"/>
                                          </p:val>
                                        </p:tav>
                                        <p:tav tm="100000">
                                          <p:val>
                                            <p:strVal val="ppt_x"/>
                                          </p:val>
                                        </p:tav>
                                      </p:tavLst>
                                    </p:anim>
                                    <p:anim calcmode="lin" valueType="num">
                                      <p:cBhvr additive="base">
                                        <p:cTn id="74" dur="500"/>
                                        <p:tgtEl>
                                          <p:spTgt spid="16"/>
                                        </p:tgtEl>
                                        <p:attrNameLst>
                                          <p:attrName>ppt_y</p:attrName>
                                        </p:attrNameLst>
                                      </p:cBhvr>
                                      <p:tavLst>
                                        <p:tav tm="0">
                                          <p:val>
                                            <p:strVal val="ppt_y"/>
                                          </p:val>
                                        </p:tav>
                                        <p:tav tm="100000">
                                          <p:val>
                                            <p:strVal val="1+ppt_h/2"/>
                                          </p:val>
                                        </p:tav>
                                      </p:tavLst>
                                    </p:anim>
                                    <p:set>
                                      <p:cBhvr>
                                        <p:cTn id="75" dur="1" fill="hold">
                                          <p:stCondLst>
                                            <p:cond delay="499"/>
                                          </p:stCondLst>
                                        </p:cTn>
                                        <p:tgtEl>
                                          <p:spTgt spid="16"/>
                                        </p:tgtEl>
                                        <p:attrNameLst>
                                          <p:attrName>style.visibility</p:attrName>
                                        </p:attrNameLst>
                                      </p:cBhvr>
                                      <p:to>
                                        <p:strVal val="hidden"/>
                                      </p:to>
                                    </p:set>
                                  </p:childTnLst>
                                </p:cTn>
                              </p:par>
                              <p:par>
                                <p:cTn id="76" presetID="2" presetClass="exit" presetSubtype="4" fill="hold" nodeType="withEffect">
                                  <p:stCondLst>
                                    <p:cond delay="0"/>
                                  </p:stCondLst>
                                  <p:childTnLst>
                                    <p:anim calcmode="lin" valueType="num">
                                      <p:cBhvr additive="base">
                                        <p:cTn id="77" dur="500"/>
                                        <p:tgtEl>
                                          <p:spTgt spid="12"/>
                                        </p:tgtEl>
                                        <p:attrNameLst>
                                          <p:attrName>ppt_x</p:attrName>
                                        </p:attrNameLst>
                                      </p:cBhvr>
                                      <p:tavLst>
                                        <p:tav tm="0">
                                          <p:val>
                                            <p:strVal val="ppt_x"/>
                                          </p:val>
                                        </p:tav>
                                        <p:tav tm="100000">
                                          <p:val>
                                            <p:strVal val="ppt_x"/>
                                          </p:val>
                                        </p:tav>
                                      </p:tavLst>
                                    </p:anim>
                                    <p:anim calcmode="lin" valueType="num">
                                      <p:cBhvr additive="base">
                                        <p:cTn id="78" dur="500"/>
                                        <p:tgtEl>
                                          <p:spTgt spid="12"/>
                                        </p:tgtEl>
                                        <p:attrNameLst>
                                          <p:attrName>ppt_y</p:attrName>
                                        </p:attrNameLst>
                                      </p:cBhvr>
                                      <p:tavLst>
                                        <p:tav tm="0">
                                          <p:val>
                                            <p:strVal val="ppt_y"/>
                                          </p:val>
                                        </p:tav>
                                        <p:tav tm="100000">
                                          <p:val>
                                            <p:strVal val="1+ppt_h/2"/>
                                          </p:val>
                                        </p:tav>
                                      </p:tavLst>
                                    </p:anim>
                                    <p:set>
                                      <p:cBhvr>
                                        <p:cTn id="79" dur="1" fill="hold">
                                          <p:stCondLst>
                                            <p:cond delay="499"/>
                                          </p:stCondLst>
                                        </p:cTn>
                                        <p:tgtEl>
                                          <p:spTgt spid="12"/>
                                        </p:tgtEl>
                                        <p:attrNameLst>
                                          <p:attrName>style.visibility</p:attrName>
                                        </p:attrNameLst>
                                      </p:cBhvr>
                                      <p:to>
                                        <p:strVal val="hidden"/>
                                      </p:to>
                                    </p:set>
                                  </p:childTnLst>
                                </p:cTn>
                              </p:par>
                              <p:par>
                                <p:cTn id="80" presetID="2" presetClass="exit" presetSubtype="4" fill="hold" nodeType="withEffect">
                                  <p:stCondLst>
                                    <p:cond delay="0"/>
                                  </p:stCondLst>
                                  <p:childTnLst>
                                    <p:anim calcmode="lin" valueType="num">
                                      <p:cBhvr additive="base">
                                        <p:cTn id="81" dur="500"/>
                                        <p:tgtEl>
                                          <p:spTgt spid="14"/>
                                        </p:tgtEl>
                                        <p:attrNameLst>
                                          <p:attrName>ppt_x</p:attrName>
                                        </p:attrNameLst>
                                      </p:cBhvr>
                                      <p:tavLst>
                                        <p:tav tm="0">
                                          <p:val>
                                            <p:strVal val="ppt_x"/>
                                          </p:val>
                                        </p:tav>
                                        <p:tav tm="100000">
                                          <p:val>
                                            <p:strVal val="ppt_x"/>
                                          </p:val>
                                        </p:tav>
                                      </p:tavLst>
                                    </p:anim>
                                    <p:anim calcmode="lin" valueType="num">
                                      <p:cBhvr additive="base">
                                        <p:cTn id="82" dur="500"/>
                                        <p:tgtEl>
                                          <p:spTgt spid="14"/>
                                        </p:tgtEl>
                                        <p:attrNameLst>
                                          <p:attrName>ppt_y</p:attrName>
                                        </p:attrNameLst>
                                      </p:cBhvr>
                                      <p:tavLst>
                                        <p:tav tm="0">
                                          <p:val>
                                            <p:strVal val="ppt_y"/>
                                          </p:val>
                                        </p:tav>
                                        <p:tav tm="100000">
                                          <p:val>
                                            <p:strVal val="1+ppt_h/2"/>
                                          </p:val>
                                        </p:tav>
                                      </p:tavLst>
                                    </p:anim>
                                    <p:set>
                                      <p:cBhvr>
                                        <p:cTn id="83" dur="1" fill="hold">
                                          <p:stCondLst>
                                            <p:cond delay="499"/>
                                          </p:stCondLst>
                                        </p:cTn>
                                        <p:tgtEl>
                                          <p:spTgt spid="14"/>
                                        </p:tgtEl>
                                        <p:attrNameLst>
                                          <p:attrName>style.visibility</p:attrName>
                                        </p:attrNameLst>
                                      </p:cBhvr>
                                      <p:to>
                                        <p:strVal val="hidden"/>
                                      </p:to>
                                    </p:set>
                                  </p:childTnLst>
                                </p:cTn>
                              </p:par>
                            </p:childTnLst>
                          </p:cTn>
                        </p:par>
                      </p:childTnLst>
                    </p:cTn>
                  </p:par>
                  <p:par>
                    <p:cTn id="84" fill="hold">
                      <p:stCondLst>
                        <p:cond delay="indefinite"/>
                      </p:stCondLst>
                      <p:childTnLst>
                        <p:par>
                          <p:cTn id="85" fill="hold">
                            <p:stCondLst>
                              <p:cond delay="0"/>
                            </p:stCondLst>
                            <p:childTnLst>
                              <p:par>
                                <p:cTn id="86" presetID="5" presetClass="entr" presetSubtype="10" fill="hold" grpId="0" nodeType="click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checkerboard(across)">
                                      <p:cBhvr>
                                        <p:cTn id="88" dur="500"/>
                                        <p:tgtEl>
                                          <p:spTgt spid="23"/>
                                        </p:tgtEl>
                                      </p:cBhvr>
                                    </p:animEffect>
                                  </p:childTnLst>
                                </p:cTn>
                              </p:par>
                              <p:par>
                                <p:cTn id="89" presetID="2" presetClass="entr" presetSubtype="4" fill="hold" nodeType="with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500" fill="hold"/>
                                        <p:tgtEl>
                                          <p:spTgt spid="18"/>
                                        </p:tgtEl>
                                        <p:attrNameLst>
                                          <p:attrName>ppt_x</p:attrName>
                                        </p:attrNameLst>
                                      </p:cBhvr>
                                      <p:tavLst>
                                        <p:tav tm="0">
                                          <p:val>
                                            <p:strVal val="#ppt_x"/>
                                          </p:val>
                                        </p:tav>
                                        <p:tav tm="100000">
                                          <p:val>
                                            <p:strVal val="#ppt_x"/>
                                          </p:val>
                                        </p:tav>
                                      </p:tavLst>
                                    </p:anim>
                                    <p:anim calcmode="lin" valueType="num">
                                      <p:cBhvr additive="base">
                                        <p:cTn id="9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xit" presetSubtype="4" fill="hold" nodeType="clickEffect">
                                  <p:stCondLst>
                                    <p:cond delay="0"/>
                                  </p:stCondLst>
                                  <p:childTnLst>
                                    <p:anim calcmode="lin" valueType="num">
                                      <p:cBhvr additive="base">
                                        <p:cTn id="96" dur="500"/>
                                        <p:tgtEl>
                                          <p:spTgt spid="18"/>
                                        </p:tgtEl>
                                        <p:attrNameLst>
                                          <p:attrName>ppt_x</p:attrName>
                                        </p:attrNameLst>
                                      </p:cBhvr>
                                      <p:tavLst>
                                        <p:tav tm="0">
                                          <p:val>
                                            <p:strVal val="ppt_x"/>
                                          </p:val>
                                        </p:tav>
                                        <p:tav tm="100000">
                                          <p:val>
                                            <p:strVal val="ppt_x"/>
                                          </p:val>
                                        </p:tav>
                                      </p:tavLst>
                                    </p:anim>
                                    <p:anim calcmode="lin" valueType="num">
                                      <p:cBhvr additive="base">
                                        <p:cTn id="97" dur="500"/>
                                        <p:tgtEl>
                                          <p:spTgt spid="18"/>
                                        </p:tgtEl>
                                        <p:attrNameLst>
                                          <p:attrName>ppt_y</p:attrName>
                                        </p:attrNameLst>
                                      </p:cBhvr>
                                      <p:tavLst>
                                        <p:tav tm="0">
                                          <p:val>
                                            <p:strVal val="ppt_y"/>
                                          </p:val>
                                        </p:tav>
                                        <p:tav tm="100000">
                                          <p:val>
                                            <p:strVal val="1+ppt_h/2"/>
                                          </p:val>
                                        </p:tav>
                                      </p:tavLst>
                                    </p:anim>
                                    <p:set>
                                      <p:cBhvr>
                                        <p:cTn id="98"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P spid="11" grpId="0"/>
      <p:bldP spid="20" grpId="0"/>
      <p:bldP spid="21" grpId="0"/>
      <p:bldP spid="22"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quotiriens.blog.lemonde.fr/files/2010/05/velasquez-2.1272716727.jpg"/>
          <p:cNvPicPr>
            <a:picLocks noChangeAspect="1" noChangeArrowheads="1"/>
          </p:cNvPicPr>
          <p:nvPr/>
        </p:nvPicPr>
        <p:blipFill>
          <a:blip r:embed="rId2" cstate="print"/>
          <a:srcRect/>
          <a:stretch>
            <a:fillRect/>
          </a:stretch>
        </p:blipFill>
        <p:spPr bwMode="auto">
          <a:xfrm>
            <a:off x="3203848" y="260648"/>
            <a:ext cx="5574829" cy="6348216"/>
          </a:xfrm>
          <a:prstGeom prst="rect">
            <a:avLst/>
          </a:prstGeom>
          <a:noFill/>
        </p:spPr>
      </p:pic>
      <p:sp>
        <p:nvSpPr>
          <p:cNvPr id="3" name="ZoneTexte 2"/>
          <p:cNvSpPr txBox="1"/>
          <p:nvPr/>
        </p:nvSpPr>
        <p:spPr>
          <a:xfrm>
            <a:off x="323528" y="476672"/>
            <a:ext cx="2592288" cy="1477328"/>
          </a:xfrm>
          <a:prstGeom prst="rect">
            <a:avLst/>
          </a:prstGeom>
          <a:noFill/>
        </p:spPr>
        <p:txBody>
          <a:bodyPr wrap="square" rtlCol="0">
            <a:spAutoFit/>
          </a:bodyPr>
          <a:lstStyle/>
          <a:p>
            <a:r>
              <a:rPr lang="fr-FR" dirty="0" smtClean="0"/>
              <a:t>L’éclairage des personnages : </a:t>
            </a:r>
          </a:p>
          <a:p>
            <a:r>
              <a:rPr lang="fr-FR" dirty="0" smtClean="0"/>
              <a:t>au centre l’infante, lumineuse dans sa robe blanche;</a:t>
            </a:r>
          </a:p>
        </p:txBody>
      </p:sp>
      <p:sp>
        <p:nvSpPr>
          <p:cNvPr id="6" name="Ellipse 5"/>
          <p:cNvSpPr/>
          <p:nvPr/>
        </p:nvSpPr>
        <p:spPr>
          <a:xfrm>
            <a:off x="5004048" y="4149080"/>
            <a:ext cx="1656184" cy="22322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7" name="Connecteur droit avec flèche 6"/>
          <p:cNvCxnSpPr/>
          <p:nvPr/>
        </p:nvCxnSpPr>
        <p:spPr>
          <a:xfrm>
            <a:off x="1475656" y="1772816"/>
            <a:ext cx="3816424" cy="244827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Ellipse 8"/>
          <p:cNvSpPr/>
          <p:nvPr/>
        </p:nvSpPr>
        <p:spPr>
          <a:xfrm>
            <a:off x="4355976" y="3573016"/>
            <a:ext cx="4176464" cy="288032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droit avec flèche 9"/>
          <p:cNvCxnSpPr/>
          <p:nvPr/>
        </p:nvCxnSpPr>
        <p:spPr>
          <a:xfrm>
            <a:off x="1115616" y="3068960"/>
            <a:ext cx="3456384" cy="129614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ZoneTexte 15"/>
          <p:cNvSpPr txBox="1"/>
          <p:nvPr/>
        </p:nvSpPr>
        <p:spPr>
          <a:xfrm>
            <a:off x="395536" y="1988840"/>
            <a:ext cx="2448272" cy="1477328"/>
          </a:xfrm>
          <a:prstGeom prst="rect">
            <a:avLst/>
          </a:prstGeom>
          <a:noFill/>
        </p:spPr>
        <p:txBody>
          <a:bodyPr wrap="square" rtlCol="0">
            <a:spAutoFit/>
          </a:bodyPr>
          <a:lstStyle/>
          <a:p>
            <a:r>
              <a:rPr lang="fr-FR" dirty="0" smtClean="0"/>
              <a:t>Autour d’elle, les suivantes, un peu moins claires, forment un ovale;</a:t>
            </a:r>
          </a:p>
          <a:p>
            <a:endParaRPr lang="fr-FR" dirty="0"/>
          </a:p>
        </p:txBody>
      </p:sp>
      <p:sp>
        <p:nvSpPr>
          <p:cNvPr id="19" name="ZoneTexte 18"/>
          <p:cNvSpPr txBox="1"/>
          <p:nvPr/>
        </p:nvSpPr>
        <p:spPr>
          <a:xfrm>
            <a:off x="467544" y="3501008"/>
            <a:ext cx="2376264" cy="1200329"/>
          </a:xfrm>
          <a:prstGeom prst="rect">
            <a:avLst/>
          </a:prstGeom>
          <a:noFill/>
        </p:spPr>
        <p:txBody>
          <a:bodyPr wrap="square" rtlCol="0">
            <a:spAutoFit/>
          </a:bodyPr>
          <a:lstStyle/>
          <a:p>
            <a:r>
              <a:rPr lang="fr-FR" dirty="0" smtClean="0"/>
              <a:t>À l’extérieur de l’ovale, le peintre et les toiles du fond restent dans l’ombre;</a:t>
            </a:r>
            <a:endParaRPr lang="fr-FR" dirty="0"/>
          </a:p>
        </p:txBody>
      </p:sp>
      <p:cxnSp>
        <p:nvCxnSpPr>
          <p:cNvPr id="20" name="Connecteur droit avec flèche 19"/>
          <p:cNvCxnSpPr/>
          <p:nvPr/>
        </p:nvCxnSpPr>
        <p:spPr>
          <a:xfrm>
            <a:off x="2051720" y="3861048"/>
            <a:ext cx="2016224"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flipV="1">
            <a:off x="1403648" y="2852936"/>
            <a:ext cx="5112568" cy="165618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251520" y="4653136"/>
            <a:ext cx="2880320" cy="2031325"/>
          </a:xfrm>
          <a:prstGeom prst="rect">
            <a:avLst/>
          </a:prstGeom>
          <a:noFill/>
        </p:spPr>
        <p:txBody>
          <a:bodyPr wrap="square" rtlCol="0">
            <a:spAutoFit/>
          </a:bodyPr>
          <a:lstStyle/>
          <a:p>
            <a:r>
              <a:rPr lang="fr-FR" dirty="0" smtClean="0"/>
              <a:t>Pourtant, le miroir reflète de la lumière, de sorte qu’il semble que la source de la lumière ne soit pas réellement la fenêtre, mais plutôt les personnages dont le peintre fait le portrait. </a:t>
            </a:r>
            <a:endParaRPr lang="fr-FR" dirty="0"/>
          </a:p>
        </p:txBody>
      </p:sp>
      <p:cxnSp>
        <p:nvCxnSpPr>
          <p:cNvPr id="25" name="Connecteur droit avec flèche 24"/>
          <p:cNvCxnSpPr/>
          <p:nvPr/>
        </p:nvCxnSpPr>
        <p:spPr>
          <a:xfrm flipV="1">
            <a:off x="1979712" y="3789040"/>
            <a:ext cx="3240360" cy="93610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ppt_x"/>
                                          </p:val>
                                        </p:tav>
                                        <p:tav tm="100000">
                                          <p:val>
                                            <p:strVal val="#ppt_x"/>
                                          </p:val>
                                        </p:tav>
                                      </p:tavLst>
                                    </p:anim>
                                    <p:anim calcmode="lin" valueType="num">
                                      <p:cBhvr additive="base">
                                        <p:cTn id="11" dur="500" fill="hold"/>
                                        <p:tgtEl>
                                          <p:spTgt spid="7"/>
                                        </p:tgtEl>
                                        <p:attrNameLst>
                                          <p:attrName>ppt_y</p:attrName>
                                        </p:attrNameLst>
                                      </p:cBhvr>
                                      <p:tavLst>
                                        <p:tav tm="0">
                                          <p:val>
                                            <p:strVal val="1+#ppt_h/2"/>
                                          </p:val>
                                        </p:tav>
                                        <p:tav tm="100000">
                                          <p:val>
                                            <p:strVal val="#ppt_y"/>
                                          </p:val>
                                        </p:tav>
                                      </p:tavLst>
                                    </p:anim>
                                  </p:childTnLst>
                                </p:cTn>
                              </p:par>
                              <p:par>
                                <p:cTn id="12" presetID="22" presetClass="entr" presetSubtype="4"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nodeType="clickEffect">
                                  <p:stCondLst>
                                    <p:cond delay="0"/>
                                  </p:stCondLst>
                                  <p:childTnLst>
                                    <p:anim calcmode="lin" valueType="num">
                                      <p:cBhvr additive="base">
                                        <p:cTn id="18" dur="500"/>
                                        <p:tgtEl>
                                          <p:spTgt spid="7"/>
                                        </p:tgtEl>
                                        <p:attrNameLst>
                                          <p:attrName>ppt_x</p:attrName>
                                        </p:attrNameLst>
                                      </p:cBhvr>
                                      <p:tavLst>
                                        <p:tav tm="0">
                                          <p:val>
                                            <p:strVal val="ppt_x"/>
                                          </p:val>
                                        </p:tav>
                                        <p:tav tm="100000">
                                          <p:val>
                                            <p:strVal val="ppt_x"/>
                                          </p:val>
                                        </p:tav>
                                      </p:tavLst>
                                    </p:anim>
                                    <p:anim calcmode="lin" valueType="num">
                                      <p:cBhvr additive="base">
                                        <p:cTn id="19" dur="500"/>
                                        <p:tgtEl>
                                          <p:spTgt spid="7"/>
                                        </p:tgtEl>
                                        <p:attrNameLst>
                                          <p:attrName>ppt_y</p:attrName>
                                        </p:attrNameLst>
                                      </p:cBhvr>
                                      <p:tavLst>
                                        <p:tav tm="0">
                                          <p:val>
                                            <p:strVal val="ppt_y"/>
                                          </p:val>
                                        </p:tav>
                                        <p:tav tm="100000">
                                          <p:val>
                                            <p:strVal val="1+ppt_h/2"/>
                                          </p:val>
                                        </p:tav>
                                      </p:tavLst>
                                    </p:anim>
                                    <p:set>
                                      <p:cBhvr>
                                        <p:cTn id="20" dur="1" fill="hold">
                                          <p:stCondLst>
                                            <p:cond delay="499"/>
                                          </p:stCondLst>
                                        </p:cTn>
                                        <p:tgtEl>
                                          <p:spTgt spid="7"/>
                                        </p:tgtEl>
                                        <p:attrNameLst>
                                          <p:attrName>style.visibility</p:attrName>
                                        </p:attrNameLst>
                                      </p:cBhvr>
                                      <p:to>
                                        <p:strVal val="hidden"/>
                                      </p:to>
                                    </p:set>
                                  </p:childTnLst>
                                </p:cTn>
                              </p:par>
                              <p:par>
                                <p:cTn id="21" presetID="5" presetClass="exit" presetSubtype="10" fill="hold" grpId="1" nodeType="withEffect">
                                  <p:stCondLst>
                                    <p:cond delay="0"/>
                                  </p:stCondLst>
                                  <p:childTnLst>
                                    <p:animEffect transition="out" filter="checkerboard(across)">
                                      <p:cBhvr>
                                        <p:cTn id="22" dur="500"/>
                                        <p:tgtEl>
                                          <p:spTgt spid="6"/>
                                        </p:tgtEl>
                                      </p:cBhvr>
                                    </p:animEffect>
                                    <p:set>
                                      <p:cBhvr>
                                        <p:cTn id="23" dur="1" fill="hold">
                                          <p:stCondLst>
                                            <p:cond delay="499"/>
                                          </p:stCondLst>
                                        </p:cTn>
                                        <p:tgtEl>
                                          <p:spTgt spid="6"/>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down)">
                                      <p:cBhvr>
                                        <p:cTn id="28" dur="500"/>
                                        <p:tgtEl>
                                          <p:spTgt spid="16"/>
                                        </p:tgtEl>
                                      </p:cBhvr>
                                    </p:animEffect>
                                  </p:childTnLst>
                                </p:cTn>
                              </p:par>
                              <p:par>
                                <p:cTn id="29" presetID="2" presetClass="entr" presetSubtype="4"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par>
                                <p:cTn id="33" presetID="2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xit" presetSubtype="4" fill="hold" nodeType="clickEffect">
                                  <p:stCondLst>
                                    <p:cond delay="0"/>
                                  </p:stCondLst>
                                  <p:childTnLst>
                                    <p:anim calcmode="lin" valueType="num">
                                      <p:cBhvr additive="base">
                                        <p:cTn id="39" dur="500"/>
                                        <p:tgtEl>
                                          <p:spTgt spid="10"/>
                                        </p:tgtEl>
                                        <p:attrNameLst>
                                          <p:attrName>ppt_x</p:attrName>
                                        </p:attrNameLst>
                                      </p:cBhvr>
                                      <p:tavLst>
                                        <p:tav tm="0">
                                          <p:val>
                                            <p:strVal val="ppt_x"/>
                                          </p:val>
                                        </p:tav>
                                        <p:tav tm="100000">
                                          <p:val>
                                            <p:strVal val="ppt_x"/>
                                          </p:val>
                                        </p:tav>
                                      </p:tavLst>
                                    </p:anim>
                                    <p:anim calcmode="lin" valueType="num">
                                      <p:cBhvr additive="base">
                                        <p:cTn id="40" dur="500"/>
                                        <p:tgtEl>
                                          <p:spTgt spid="10"/>
                                        </p:tgtEl>
                                        <p:attrNameLst>
                                          <p:attrName>ppt_y</p:attrName>
                                        </p:attrNameLst>
                                      </p:cBhvr>
                                      <p:tavLst>
                                        <p:tav tm="0">
                                          <p:val>
                                            <p:strVal val="ppt_y"/>
                                          </p:val>
                                        </p:tav>
                                        <p:tav tm="100000">
                                          <p:val>
                                            <p:strVal val="1+ppt_h/2"/>
                                          </p:val>
                                        </p:tav>
                                      </p:tavLst>
                                    </p:anim>
                                    <p:set>
                                      <p:cBhvr>
                                        <p:cTn id="41" dur="1" fill="hold">
                                          <p:stCondLst>
                                            <p:cond delay="499"/>
                                          </p:stCondLst>
                                        </p:cTn>
                                        <p:tgtEl>
                                          <p:spTgt spid="10"/>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down)">
                                      <p:cBhvr>
                                        <p:cTn id="46" dur="500"/>
                                        <p:tgtEl>
                                          <p:spTgt spid="19"/>
                                        </p:tgtEl>
                                      </p:cBhvr>
                                    </p:animEffect>
                                  </p:childTnLst>
                                </p:cTn>
                              </p:par>
                              <p:par>
                                <p:cTn id="47" presetID="2" presetClass="entr" presetSubtype="4"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fill="hold"/>
                                        <p:tgtEl>
                                          <p:spTgt spid="20"/>
                                        </p:tgtEl>
                                        <p:attrNameLst>
                                          <p:attrName>ppt_x</p:attrName>
                                        </p:attrNameLst>
                                      </p:cBhvr>
                                      <p:tavLst>
                                        <p:tav tm="0">
                                          <p:val>
                                            <p:strVal val="#ppt_x"/>
                                          </p:val>
                                        </p:tav>
                                        <p:tav tm="100000">
                                          <p:val>
                                            <p:strVal val="#ppt_x"/>
                                          </p:val>
                                        </p:tav>
                                      </p:tavLst>
                                    </p:anim>
                                    <p:anim calcmode="lin" valueType="num">
                                      <p:cBhvr additive="base">
                                        <p:cTn id="50" dur="500" fill="hold"/>
                                        <p:tgtEl>
                                          <p:spTgt spid="20"/>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xit" presetSubtype="4" fill="hold" nodeType="clickEffect">
                                  <p:stCondLst>
                                    <p:cond delay="0"/>
                                  </p:stCondLst>
                                  <p:childTnLst>
                                    <p:anim calcmode="lin" valueType="num">
                                      <p:cBhvr additive="base">
                                        <p:cTn id="58" dur="500"/>
                                        <p:tgtEl>
                                          <p:spTgt spid="22"/>
                                        </p:tgtEl>
                                        <p:attrNameLst>
                                          <p:attrName>ppt_x</p:attrName>
                                        </p:attrNameLst>
                                      </p:cBhvr>
                                      <p:tavLst>
                                        <p:tav tm="0">
                                          <p:val>
                                            <p:strVal val="ppt_x"/>
                                          </p:val>
                                        </p:tav>
                                        <p:tav tm="100000">
                                          <p:val>
                                            <p:strVal val="ppt_x"/>
                                          </p:val>
                                        </p:tav>
                                      </p:tavLst>
                                    </p:anim>
                                    <p:anim calcmode="lin" valueType="num">
                                      <p:cBhvr additive="base">
                                        <p:cTn id="59" dur="500"/>
                                        <p:tgtEl>
                                          <p:spTgt spid="22"/>
                                        </p:tgtEl>
                                        <p:attrNameLst>
                                          <p:attrName>ppt_y</p:attrName>
                                        </p:attrNameLst>
                                      </p:cBhvr>
                                      <p:tavLst>
                                        <p:tav tm="0">
                                          <p:val>
                                            <p:strVal val="ppt_y"/>
                                          </p:val>
                                        </p:tav>
                                        <p:tav tm="100000">
                                          <p:val>
                                            <p:strVal val="1+ppt_h/2"/>
                                          </p:val>
                                        </p:tav>
                                      </p:tavLst>
                                    </p:anim>
                                    <p:set>
                                      <p:cBhvr>
                                        <p:cTn id="60" dur="1" fill="hold">
                                          <p:stCondLst>
                                            <p:cond delay="499"/>
                                          </p:stCondLst>
                                        </p:cTn>
                                        <p:tgtEl>
                                          <p:spTgt spid="22"/>
                                        </p:tgtEl>
                                        <p:attrNameLst>
                                          <p:attrName>style.visibility</p:attrName>
                                        </p:attrNameLst>
                                      </p:cBhvr>
                                      <p:to>
                                        <p:strVal val="hidden"/>
                                      </p:to>
                                    </p:set>
                                  </p:childTnLst>
                                </p:cTn>
                              </p:par>
                              <p:par>
                                <p:cTn id="61" presetID="2" presetClass="exit" presetSubtype="4" fill="hold" nodeType="withEffect">
                                  <p:stCondLst>
                                    <p:cond delay="0"/>
                                  </p:stCondLst>
                                  <p:childTnLst>
                                    <p:anim calcmode="lin" valueType="num">
                                      <p:cBhvr additive="base">
                                        <p:cTn id="62" dur="500"/>
                                        <p:tgtEl>
                                          <p:spTgt spid="20"/>
                                        </p:tgtEl>
                                        <p:attrNameLst>
                                          <p:attrName>ppt_x</p:attrName>
                                        </p:attrNameLst>
                                      </p:cBhvr>
                                      <p:tavLst>
                                        <p:tav tm="0">
                                          <p:val>
                                            <p:strVal val="ppt_x"/>
                                          </p:val>
                                        </p:tav>
                                        <p:tav tm="100000">
                                          <p:val>
                                            <p:strVal val="ppt_x"/>
                                          </p:val>
                                        </p:tav>
                                      </p:tavLst>
                                    </p:anim>
                                    <p:anim calcmode="lin" valueType="num">
                                      <p:cBhvr additive="base">
                                        <p:cTn id="63" dur="500"/>
                                        <p:tgtEl>
                                          <p:spTgt spid="20"/>
                                        </p:tgtEl>
                                        <p:attrNameLst>
                                          <p:attrName>ppt_y</p:attrName>
                                        </p:attrNameLst>
                                      </p:cBhvr>
                                      <p:tavLst>
                                        <p:tav tm="0">
                                          <p:val>
                                            <p:strVal val="ppt_y"/>
                                          </p:val>
                                        </p:tav>
                                        <p:tav tm="100000">
                                          <p:val>
                                            <p:strVal val="1+ppt_h/2"/>
                                          </p:val>
                                        </p:tav>
                                      </p:tavLst>
                                    </p:anim>
                                    <p:set>
                                      <p:cBhvr>
                                        <p:cTn id="64" dur="1" fill="hold">
                                          <p:stCondLst>
                                            <p:cond delay="499"/>
                                          </p:stCondLst>
                                        </p:cTn>
                                        <p:tgtEl>
                                          <p:spTgt spid="20"/>
                                        </p:tgtEl>
                                        <p:attrNameLst>
                                          <p:attrName>style.visibility</p:attrName>
                                        </p:attrNameLst>
                                      </p:cBhvr>
                                      <p:to>
                                        <p:strVal val="hidden"/>
                                      </p:to>
                                    </p:set>
                                  </p:childTnLst>
                                </p:cTn>
                              </p:par>
                              <p:par>
                                <p:cTn id="65" presetID="5" presetClass="exit" presetSubtype="10" fill="hold" grpId="1" nodeType="withEffect">
                                  <p:stCondLst>
                                    <p:cond delay="0"/>
                                  </p:stCondLst>
                                  <p:childTnLst>
                                    <p:animEffect transition="out" filter="checkerboard(across)">
                                      <p:cBhvr>
                                        <p:cTn id="66" dur="500"/>
                                        <p:tgtEl>
                                          <p:spTgt spid="9"/>
                                        </p:tgtEl>
                                      </p:cBhvr>
                                    </p:animEffect>
                                    <p:set>
                                      <p:cBhvr>
                                        <p:cTn id="67" dur="1" fill="hold">
                                          <p:stCondLst>
                                            <p:cond delay="499"/>
                                          </p:stCondLst>
                                        </p:cTn>
                                        <p:tgtEl>
                                          <p:spTgt spid="9"/>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wipe(down)">
                                      <p:cBhvr>
                                        <p:cTn id="72" dur="500"/>
                                        <p:tgtEl>
                                          <p:spTgt spid="24"/>
                                        </p:tgtEl>
                                      </p:cBhvr>
                                    </p:animEffect>
                                  </p:childTnLst>
                                </p:cTn>
                              </p:par>
                              <p:par>
                                <p:cTn id="73" presetID="2" presetClass="entr" presetSubtype="4" fill="hold" nodeType="withEffect">
                                  <p:stCondLst>
                                    <p:cond delay="0"/>
                                  </p:stCondLst>
                                  <p:childTnLst>
                                    <p:set>
                                      <p:cBhvr>
                                        <p:cTn id="74" dur="1" fill="hold">
                                          <p:stCondLst>
                                            <p:cond delay="0"/>
                                          </p:stCondLst>
                                        </p:cTn>
                                        <p:tgtEl>
                                          <p:spTgt spid="25"/>
                                        </p:tgtEl>
                                        <p:attrNameLst>
                                          <p:attrName>style.visibility</p:attrName>
                                        </p:attrNameLst>
                                      </p:cBhvr>
                                      <p:to>
                                        <p:strVal val="visible"/>
                                      </p:to>
                                    </p:set>
                                    <p:anim calcmode="lin" valueType="num">
                                      <p:cBhvr additive="base">
                                        <p:cTn id="75" dur="500" fill="hold"/>
                                        <p:tgtEl>
                                          <p:spTgt spid="25"/>
                                        </p:tgtEl>
                                        <p:attrNameLst>
                                          <p:attrName>ppt_x</p:attrName>
                                        </p:attrNameLst>
                                      </p:cBhvr>
                                      <p:tavLst>
                                        <p:tav tm="0">
                                          <p:val>
                                            <p:strVal val="#ppt_x"/>
                                          </p:val>
                                        </p:tav>
                                        <p:tav tm="100000">
                                          <p:val>
                                            <p:strVal val="#ppt_x"/>
                                          </p:val>
                                        </p:tav>
                                      </p:tavLst>
                                    </p:anim>
                                    <p:anim calcmode="lin" valueType="num">
                                      <p:cBhvr additive="base">
                                        <p:cTn id="7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xit" presetSubtype="4" fill="hold" nodeType="clickEffect">
                                  <p:stCondLst>
                                    <p:cond delay="0"/>
                                  </p:stCondLst>
                                  <p:childTnLst>
                                    <p:anim calcmode="lin" valueType="num">
                                      <p:cBhvr additive="base">
                                        <p:cTn id="80" dur="500"/>
                                        <p:tgtEl>
                                          <p:spTgt spid="25"/>
                                        </p:tgtEl>
                                        <p:attrNameLst>
                                          <p:attrName>ppt_x</p:attrName>
                                        </p:attrNameLst>
                                      </p:cBhvr>
                                      <p:tavLst>
                                        <p:tav tm="0">
                                          <p:val>
                                            <p:strVal val="ppt_x"/>
                                          </p:val>
                                        </p:tav>
                                        <p:tav tm="100000">
                                          <p:val>
                                            <p:strVal val="ppt_x"/>
                                          </p:val>
                                        </p:tav>
                                      </p:tavLst>
                                    </p:anim>
                                    <p:anim calcmode="lin" valueType="num">
                                      <p:cBhvr additive="base">
                                        <p:cTn id="81" dur="500"/>
                                        <p:tgtEl>
                                          <p:spTgt spid="25"/>
                                        </p:tgtEl>
                                        <p:attrNameLst>
                                          <p:attrName>ppt_y</p:attrName>
                                        </p:attrNameLst>
                                      </p:cBhvr>
                                      <p:tavLst>
                                        <p:tav tm="0">
                                          <p:val>
                                            <p:strVal val="ppt_y"/>
                                          </p:val>
                                        </p:tav>
                                        <p:tav tm="100000">
                                          <p:val>
                                            <p:strVal val="1+ppt_h/2"/>
                                          </p:val>
                                        </p:tav>
                                      </p:tavLst>
                                    </p:anim>
                                    <p:set>
                                      <p:cBhvr>
                                        <p:cTn id="82" dur="1" fill="hold">
                                          <p:stCondLst>
                                            <p:cond delay="49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P spid="6" grpId="1" animBg="1"/>
      <p:bldP spid="9" grpId="0" animBg="1"/>
      <p:bldP spid="9" grpId="1" animBg="1"/>
      <p:bldP spid="16" grpId="0"/>
      <p:bldP spid="19"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quotiriens.blog.lemonde.fr/files/2010/05/velasquez-2.1272716727.jpg"/>
          <p:cNvPicPr>
            <a:picLocks noChangeAspect="1" noChangeArrowheads="1"/>
          </p:cNvPicPr>
          <p:nvPr/>
        </p:nvPicPr>
        <p:blipFill>
          <a:blip r:embed="rId2" cstate="print"/>
          <a:srcRect/>
          <a:stretch>
            <a:fillRect/>
          </a:stretch>
        </p:blipFill>
        <p:spPr bwMode="auto">
          <a:xfrm>
            <a:off x="3203848" y="260648"/>
            <a:ext cx="5574829" cy="6348216"/>
          </a:xfrm>
          <a:prstGeom prst="rect">
            <a:avLst/>
          </a:prstGeom>
          <a:noFill/>
        </p:spPr>
      </p:pic>
      <p:sp>
        <p:nvSpPr>
          <p:cNvPr id="3" name="ZoneTexte 2"/>
          <p:cNvSpPr txBox="1"/>
          <p:nvPr/>
        </p:nvSpPr>
        <p:spPr>
          <a:xfrm>
            <a:off x="179512" y="476672"/>
            <a:ext cx="2664296" cy="923330"/>
          </a:xfrm>
          <a:prstGeom prst="rect">
            <a:avLst/>
          </a:prstGeom>
          <a:noFill/>
        </p:spPr>
        <p:txBody>
          <a:bodyPr wrap="square" rtlCol="0">
            <a:spAutoFit/>
          </a:bodyPr>
          <a:lstStyle/>
          <a:p>
            <a:r>
              <a:rPr lang="fr-FR" dirty="0" smtClean="0"/>
              <a:t>Le tableau est donc ordonné selon un double mouvement de lumière:</a:t>
            </a:r>
          </a:p>
        </p:txBody>
      </p:sp>
      <p:sp>
        <p:nvSpPr>
          <p:cNvPr id="4" name="ZoneTexte 3"/>
          <p:cNvSpPr txBox="1"/>
          <p:nvPr/>
        </p:nvSpPr>
        <p:spPr>
          <a:xfrm>
            <a:off x="179512" y="1556792"/>
            <a:ext cx="2664296" cy="1200329"/>
          </a:xfrm>
          <a:prstGeom prst="rect">
            <a:avLst/>
          </a:prstGeom>
          <a:noFill/>
        </p:spPr>
        <p:txBody>
          <a:bodyPr wrap="square" rtlCol="0">
            <a:spAutoFit/>
          </a:bodyPr>
          <a:lstStyle/>
          <a:p>
            <a:r>
              <a:rPr lang="fr-FR" dirty="0" smtClean="0"/>
              <a:t>D’abord, horizontalement, celle qui vient de la fenêtre et qui éclaire les personnages du centre;</a:t>
            </a:r>
            <a:endParaRPr lang="fr-FR" dirty="0"/>
          </a:p>
        </p:txBody>
      </p:sp>
      <p:sp>
        <p:nvSpPr>
          <p:cNvPr id="5" name="ZoneTexte 4"/>
          <p:cNvSpPr txBox="1"/>
          <p:nvPr/>
        </p:nvSpPr>
        <p:spPr>
          <a:xfrm>
            <a:off x="179512" y="2780928"/>
            <a:ext cx="2664296" cy="1477328"/>
          </a:xfrm>
          <a:prstGeom prst="rect">
            <a:avLst/>
          </a:prstGeom>
          <a:noFill/>
        </p:spPr>
        <p:txBody>
          <a:bodyPr wrap="square" rtlCol="0">
            <a:spAutoFit/>
          </a:bodyPr>
          <a:lstStyle/>
          <a:p>
            <a:r>
              <a:rPr lang="fr-FR" dirty="0" smtClean="0"/>
              <a:t>Ensuite, verticalement, celle qui vient du fond, qui éclaire le roi et la reine, invisibles au spectateur, mais que reflète le miroir;</a:t>
            </a:r>
            <a:endParaRPr lang="fr-FR" dirty="0"/>
          </a:p>
        </p:txBody>
      </p:sp>
      <p:sp>
        <p:nvSpPr>
          <p:cNvPr id="6" name="ZoneTexte 5"/>
          <p:cNvSpPr txBox="1"/>
          <p:nvPr/>
        </p:nvSpPr>
        <p:spPr>
          <a:xfrm>
            <a:off x="179512" y="4509120"/>
            <a:ext cx="2664296" cy="1477328"/>
          </a:xfrm>
          <a:prstGeom prst="rect">
            <a:avLst/>
          </a:prstGeom>
          <a:noFill/>
        </p:spPr>
        <p:txBody>
          <a:bodyPr wrap="square" rtlCol="0">
            <a:spAutoFit/>
          </a:bodyPr>
          <a:lstStyle/>
          <a:p>
            <a:r>
              <a:rPr lang="fr-FR" dirty="0" smtClean="0"/>
              <a:t>De sorte qu’il semble finalement que ce soit le couple royal qui éclaire l’ensemble, tel le dieu Soleil. </a:t>
            </a:r>
            <a:endParaRPr lang="fr-FR" dirty="0"/>
          </a:p>
        </p:txBody>
      </p:sp>
      <p:cxnSp>
        <p:nvCxnSpPr>
          <p:cNvPr id="7" name="Connecteur droit avec flèche 6"/>
          <p:cNvCxnSpPr/>
          <p:nvPr/>
        </p:nvCxnSpPr>
        <p:spPr>
          <a:xfrm flipH="1">
            <a:off x="6372200" y="3933056"/>
            <a:ext cx="2304256"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6372200" y="3717032"/>
            <a:ext cx="0" cy="266429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flipH="1" flipV="1">
            <a:off x="5580112" y="3933056"/>
            <a:ext cx="432048" cy="244827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flipH="1" flipV="1">
            <a:off x="5868144" y="4797152"/>
            <a:ext cx="288032" cy="158417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flipV="1">
            <a:off x="6308576" y="3933056"/>
            <a:ext cx="135632" cy="260067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flipV="1">
            <a:off x="6732240" y="4581128"/>
            <a:ext cx="432048" cy="187220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xit" presetSubtype="4" fill="hold" nodeType="clickEffect">
                                  <p:stCondLst>
                                    <p:cond delay="0"/>
                                  </p:stCondLst>
                                  <p:childTnLst>
                                    <p:anim calcmode="lin" valueType="num">
                                      <p:cBhvr additive="base">
                                        <p:cTn id="20" dur="500"/>
                                        <p:tgtEl>
                                          <p:spTgt spid="7"/>
                                        </p:tgtEl>
                                        <p:attrNameLst>
                                          <p:attrName>ppt_x</p:attrName>
                                        </p:attrNameLst>
                                      </p:cBhvr>
                                      <p:tavLst>
                                        <p:tav tm="0">
                                          <p:val>
                                            <p:strVal val="ppt_x"/>
                                          </p:val>
                                        </p:tav>
                                        <p:tav tm="100000">
                                          <p:val>
                                            <p:strVal val="ppt_x"/>
                                          </p:val>
                                        </p:tav>
                                      </p:tavLst>
                                    </p:anim>
                                    <p:anim calcmode="lin" valueType="num">
                                      <p:cBhvr additive="base">
                                        <p:cTn id="21" dur="500"/>
                                        <p:tgtEl>
                                          <p:spTgt spid="7"/>
                                        </p:tgtEl>
                                        <p:attrNameLst>
                                          <p:attrName>ppt_y</p:attrName>
                                        </p:attrNameLst>
                                      </p:cBhvr>
                                      <p:tavLst>
                                        <p:tav tm="0">
                                          <p:val>
                                            <p:strVal val="ppt_y"/>
                                          </p:val>
                                        </p:tav>
                                        <p:tav tm="100000">
                                          <p:val>
                                            <p:strVal val="1+ppt_h/2"/>
                                          </p:val>
                                        </p:tav>
                                      </p:tavLst>
                                    </p:anim>
                                    <p:set>
                                      <p:cBhvr>
                                        <p:cTn id="22" dur="1" fill="hold">
                                          <p:stCondLst>
                                            <p:cond delay="499"/>
                                          </p:stCondLst>
                                        </p:cTn>
                                        <p:tgtEl>
                                          <p:spTgt spid="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2" presetClass="entr" presetSubtype="4"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ppt_x"/>
                                          </p:val>
                                        </p:tav>
                                        <p:tav tm="100000">
                                          <p:val>
                                            <p:strVal val="#ppt_x"/>
                                          </p:val>
                                        </p:tav>
                                      </p:tavLst>
                                    </p:anim>
                                    <p:anim calcmode="lin" valueType="num">
                                      <p:cBhvr additive="base">
                                        <p:cTn id="3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xit" presetSubtype="4" fill="hold" nodeType="clickEffect">
                                  <p:stCondLst>
                                    <p:cond delay="0"/>
                                  </p:stCondLst>
                                  <p:childTnLst>
                                    <p:anim calcmode="lin" valueType="num">
                                      <p:cBhvr additive="base">
                                        <p:cTn id="39" dur="500"/>
                                        <p:tgtEl>
                                          <p:spTgt spid="11"/>
                                        </p:tgtEl>
                                        <p:attrNameLst>
                                          <p:attrName>ppt_x</p:attrName>
                                        </p:attrNameLst>
                                      </p:cBhvr>
                                      <p:tavLst>
                                        <p:tav tm="0">
                                          <p:val>
                                            <p:strVal val="ppt_x"/>
                                          </p:val>
                                        </p:tav>
                                        <p:tav tm="100000">
                                          <p:val>
                                            <p:strVal val="ppt_x"/>
                                          </p:val>
                                        </p:tav>
                                      </p:tavLst>
                                    </p:anim>
                                    <p:anim calcmode="lin" valueType="num">
                                      <p:cBhvr additive="base">
                                        <p:cTn id="40" dur="500"/>
                                        <p:tgtEl>
                                          <p:spTgt spid="11"/>
                                        </p:tgtEl>
                                        <p:attrNameLst>
                                          <p:attrName>ppt_y</p:attrName>
                                        </p:attrNameLst>
                                      </p:cBhvr>
                                      <p:tavLst>
                                        <p:tav tm="0">
                                          <p:val>
                                            <p:strVal val="ppt_y"/>
                                          </p:val>
                                        </p:tav>
                                        <p:tav tm="100000">
                                          <p:val>
                                            <p:strVal val="1+ppt_h/2"/>
                                          </p:val>
                                        </p:tav>
                                      </p:tavLst>
                                    </p:anim>
                                    <p:set>
                                      <p:cBhvr>
                                        <p:cTn id="41" dur="1" fill="hold">
                                          <p:stCondLst>
                                            <p:cond delay="499"/>
                                          </p:stCondLst>
                                        </p:cTn>
                                        <p:tgtEl>
                                          <p:spTgt spid="11"/>
                                        </p:tgtEl>
                                        <p:attrNameLst>
                                          <p:attrName>style.visibility</p:attrName>
                                        </p:attrNameLst>
                                      </p:cBhvr>
                                      <p:to>
                                        <p:strVal val="hidden"/>
                                      </p:to>
                                    </p:set>
                                  </p:childTnLst>
                                </p:cTn>
                              </p:par>
                              <p:par>
                                <p:cTn id="42" presetID="2" presetClass="exit" presetSubtype="4" fill="hold" nodeType="withEffect">
                                  <p:stCondLst>
                                    <p:cond delay="0"/>
                                  </p:stCondLst>
                                  <p:childTnLst>
                                    <p:anim calcmode="lin" valueType="num">
                                      <p:cBhvr additive="base">
                                        <p:cTn id="43" dur="500"/>
                                        <p:tgtEl>
                                          <p:spTgt spid="13"/>
                                        </p:tgtEl>
                                        <p:attrNameLst>
                                          <p:attrName>ppt_x</p:attrName>
                                        </p:attrNameLst>
                                      </p:cBhvr>
                                      <p:tavLst>
                                        <p:tav tm="0">
                                          <p:val>
                                            <p:strVal val="ppt_x"/>
                                          </p:val>
                                        </p:tav>
                                        <p:tav tm="100000">
                                          <p:val>
                                            <p:strVal val="ppt_x"/>
                                          </p:val>
                                        </p:tav>
                                      </p:tavLst>
                                    </p:anim>
                                    <p:anim calcmode="lin" valueType="num">
                                      <p:cBhvr additive="base">
                                        <p:cTn id="44" dur="500"/>
                                        <p:tgtEl>
                                          <p:spTgt spid="13"/>
                                        </p:tgtEl>
                                        <p:attrNameLst>
                                          <p:attrName>ppt_y</p:attrName>
                                        </p:attrNameLst>
                                      </p:cBhvr>
                                      <p:tavLst>
                                        <p:tav tm="0">
                                          <p:val>
                                            <p:strVal val="ppt_y"/>
                                          </p:val>
                                        </p:tav>
                                        <p:tav tm="100000">
                                          <p:val>
                                            <p:strVal val="1+ppt_h/2"/>
                                          </p:val>
                                        </p:tav>
                                      </p:tavLst>
                                    </p:anim>
                                    <p:set>
                                      <p:cBhvr>
                                        <p:cTn id="45" dur="1" fill="hold">
                                          <p:stCondLst>
                                            <p:cond delay="499"/>
                                          </p:stCondLst>
                                        </p:cTn>
                                        <p:tgtEl>
                                          <p:spTgt spid="13"/>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wipe(down)">
                                      <p:cBhvr>
                                        <p:cTn id="50" dur="500"/>
                                        <p:tgtEl>
                                          <p:spTgt spid="6"/>
                                        </p:tgtEl>
                                      </p:cBhvr>
                                    </p:animEffect>
                                  </p:childTnLst>
                                </p:cTn>
                              </p:par>
                              <p:par>
                                <p:cTn id="51" presetID="2" presetClass="entr" presetSubtype="4"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500" fill="hold"/>
                                        <p:tgtEl>
                                          <p:spTgt spid="16"/>
                                        </p:tgtEl>
                                        <p:attrNameLst>
                                          <p:attrName>ppt_x</p:attrName>
                                        </p:attrNameLst>
                                      </p:cBhvr>
                                      <p:tavLst>
                                        <p:tav tm="0">
                                          <p:val>
                                            <p:strVal val="#ppt_x"/>
                                          </p:val>
                                        </p:tav>
                                        <p:tav tm="100000">
                                          <p:val>
                                            <p:strVal val="#ppt_x"/>
                                          </p:val>
                                        </p:tav>
                                      </p:tavLst>
                                    </p:anim>
                                    <p:anim calcmode="lin" valueType="num">
                                      <p:cBhvr additive="base">
                                        <p:cTn id="54" dur="500" fill="hold"/>
                                        <p:tgtEl>
                                          <p:spTgt spid="16"/>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500" fill="hold"/>
                                        <p:tgtEl>
                                          <p:spTgt spid="20"/>
                                        </p:tgtEl>
                                        <p:attrNameLst>
                                          <p:attrName>ppt_x</p:attrName>
                                        </p:attrNameLst>
                                      </p:cBhvr>
                                      <p:tavLst>
                                        <p:tav tm="0">
                                          <p:val>
                                            <p:strVal val="#ppt_x"/>
                                          </p:val>
                                        </p:tav>
                                        <p:tav tm="100000">
                                          <p:val>
                                            <p:strVal val="#ppt_x"/>
                                          </p:val>
                                        </p:tav>
                                      </p:tavLst>
                                    </p:anim>
                                    <p:anim calcmode="lin" valueType="num">
                                      <p:cBhvr additive="base">
                                        <p:cTn id="58" dur="500" fill="hold"/>
                                        <p:tgtEl>
                                          <p:spTgt spid="20"/>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500" fill="hold"/>
                                        <p:tgtEl>
                                          <p:spTgt spid="22"/>
                                        </p:tgtEl>
                                        <p:attrNameLst>
                                          <p:attrName>ppt_x</p:attrName>
                                        </p:attrNameLst>
                                      </p:cBhvr>
                                      <p:tavLst>
                                        <p:tav tm="0">
                                          <p:val>
                                            <p:strVal val="#ppt_x"/>
                                          </p:val>
                                        </p:tav>
                                        <p:tav tm="100000">
                                          <p:val>
                                            <p:strVal val="#ppt_x"/>
                                          </p:val>
                                        </p:tav>
                                      </p:tavLst>
                                    </p:anim>
                                    <p:anim calcmode="lin" valueType="num">
                                      <p:cBhvr additive="base">
                                        <p:cTn id="6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xit" presetSubtype="4" fill="hold" nodeType="clickEffect">
                                  <p:stCondLst>
                                    <p:cond delay="0"/>
                                  </p:stCondLst>
                                  <p:childTnLst>
                                    <p:anim calcmode="lin" valueType="num">
                                      <p:cBhvr additive="base">
                                        <p:cTn id="66" dur="500"/>
                                        <p:tgtEl>
                                          <p:spTgt spid="16"/>
                                        </p:tgtEl>
                                        <p:attrNameLst>
                                          <p:attrName>ppt_x</p:attrName>
                                        </p:attrNameLst>
                                      </p:cBhvr>
                                      <p:tavLst>
                                        <p:tav tm="0">
                                          <p:val>
                                            <p:strVal val="ppt_x"/>
                                          </p:val>
                                        </p:tav>
                                        <p:tav tm="100000">
                                          <p:val>
                                            <p:strVal val="ppt_x"/>
                                          </p:val>
                                        </p:tav>
                                      </p:tavLst>
                                    </p:anim>
                                    <p:anim calcmode="lin" valueType="num">
                                      <p:cBhvr additive="base">
                                        <p:cTn id="67" dur="500"/>
                                        <p:tgtEl>
                                          <p:spTgt spid="16"/>
                                        </p:tgtEl>
                                        <p:attrNameLst>
                                          <p:attrName>ppt_y</p:attrName>
                                        </p:attrNameLst>
                                      </p:cBhvr>
                                      <p:tavLst>
                                        <p:tav tm="0">
                                          <p:val>
                                            <p:strVal val="ppt_y"/>
                                          </p:val>
                                        </p:tav>
                                        <p:tav tm="100000">
                                          <p:val>
                                            <p:strVal val="1+ppt_h/2"/>
                                          </p:val>
                                        </p:tav>
                                      </p:tavLst>
                                    </p:anim>
                                    <p:set>
                                      <p:cBhvr>
                                        <p:cTn id="68" dur="1" fill="hold">
                                          <p:stCondLst>
                                            <p:cond delay="499"/>
                                          </p:stCondLst>
                                        </p:cTn>
                                        <p:tgtEl>
                                          <p:spTgt spid="16"/>
                                        </p:tgtEl>
                                        <p:attrNameLst>
                                          <p:attrName>style.visibility</p:attrName>
                                        </p:attrNameLst>
                                      </p:cBhvr>
                                      <p:to>
                                        <p:strVal val="hidden"/>
                                      </p:to>
                                    </p:set>
                                  </p:childTnLst>
                                </p:cTn>
                              </p:par>
                              <p:par>
                                <p:cTn id="69" presetID="2" presetClass="exit" presetSubtype="4" fill="hold" nodeType="withEffect">
                                  <p:stCondLst>
                                    <p:cond delay="0"/>
                                  </p:stCondLst>
                                  <p:childTnLst>
                                    <p:anim calcmode="lin" valueType="num">
                                      <p:cBhvr additive="base">
                                        <p:cTn id="70" dur="500"/>
                                        <p:tgtEl>
                                          <p:spTgt spid="20"/>
                                        </p:tgtEl>
                                        <p:attrNameLst>
                                          <p:attrName>ppt_x</p:attrName>
                                        </p:attrNameLst>
                                      </p:cBhvr>
                                      <p:tavLst>
                                        <p:tav tm="0">
                                          <p:val>
                                            <p:strVal val="ppt_x"/>
                                          </p:val>
                                        </p:tav>
                                        <p:tav tm="100000">
                                          <p:val>
                                            <p:strVal val="ppt_x"/>
                                          </p:val>
                                        </p:tav>
                                      </p:tavLst>
                                    </p:anim>
                                    <p:anim calcmode="lin" valueType="num">
                                      <p:cBhvr additive="base">
                                        <p:cTn id="71" dur="500"/>
                                        <p:tgtEl>
                                          <p:spTgt spid="20"/>
                                        </p:tgtEl>
                                        <p:attrNameLst>
                                          <p:attrName>ppt_y</p:attrName>
                                        </p:attrNameLst>
                                      </p:cBhvr>
                                      <p:tavLst>
                                        <p:tav tm="0">
                                          <p:val>
                                            <p:strVal val="ppt_y"/>
                                          </p:val>
                                        </p:tav>
                                        <p:tav tm="100000">
                                          <p:val>
                                            <p:strVal val="1+ppt_h/2"/>
                                          </p:val>
                                        </p:tav>
                                      </p:tavLst>
                                    </p:anim>
                                    <p:set>
                                      <p:cBhvr>
                                        <p:cTn id="72" dur="1" fill="hold">
                                          <p:stCondLst>
                                            <p:cond delay="499"/>
                                          </p:stCondLst>
                                        </p:cTn>
                                        <p:tgtEl>
                                          <p:spTgt spid="20"/>
                                        </p:tgtEl>
                                        <p:attrNameLst>
                                          <p:attrName>style.visibility</p:attrName>
                                        </p:attrNameLst>
                                      </p:cBhvr>
                                      <p:to>
                                        <p:strVal val="hidden"/>
                                      </p:to>
                                    </p:set>
                                  </p:childTnLst>
                                </p:cTn>
                              </p:par>
                              <p:par>
                                <p:cTn id="73" presetID="2" presetClass="exit" presetSubtype="4" fill="hold" nodeType="withEffect">
                                  <p:stCondLst>
                                    <p:cond delay="0"/>
                                  </p:stCondLst>
                                  <p:childTnLst>
                                    <p:anim calcmode="lin" valueType="num">
                                      <p:cBhvr additive="base">
                                        <p:cTn id="74" dur="500"/>
                                        <p:tgtEl>
                                          <p:spTgt spid="22"/>
                                        </p:tgtEl>
                                        <p:attrNameLst>
                                          <p:attrName>ppt_x</p:attrName>
                                        </p:attrNameLst>
                                      </p:cBhvr>
                                      <p:tavLst>
                                        <p:tav tm="0">
                                          <p:val>
                                            <p:strVal val="ppt_x"/>
                                          </p:val>
                                        </p:tav>
                                        <p:tav tm="100000">
                                          <p:val>
                                            <p:strVal val="ppt_x"/>
                                          </p:val>
                                        </p:tav>
                                      </p:tavLst>
                                    </p:anim>
                                    <p:anim calcmode="lin" valueType="num">
                                      <p:cBhvr additive="base">
                                        <p:cTn id="75" dur="500"/>
                                        <p:tgtEl>
                                          <p:spTgt spid="22"/>
                                        </p:tgtEl>
                                        <p:attrNameLst>
                                          <p:attrName>ppt_y</p:attrName>
                                        </p:attrNameLst>
                                      </p:cBhvr>
                                      <p:tavLst>
                                        <p:tav tm="0">
                                          <p:val>
                                            <p:strVal val="ppt_y"/>
                                          </p:val>
                                        </p:tav>
                                        <p:tav tm="100000">
                                          <p:val>
                                            <p:strVal val="1+ppt_h/2"/>
                                          </p:val>
                                        </p:tav>
                                      </p:tavLst>
                                    </p:anim>
                                    <p:set>
                                      <p:cBhvr>
                                        <p:cTn id="76"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quotiriens.blog.lemonde.fr/files/2010/05/velasquez-2.1272716727.jpg"/>
          <p:cNvPicPr>
            <a:picLocks noChangeAspect="1" noChangeArrowheads="1"/>
          </p:cNvPicPr>
          <p:nvPr/>
        </p:nvPicPr>
        <p:blipFill>
          <a:blip r:embed="rId2" cstate="print"/>
          <a:srcRect/>
          <a:stretch>
            <a:fillRect/>
          </a:stretch>
        </p:blipFill>
        <p:spPr bwMode="auto">
          <a:xfrm>
            <a:off x="3203848" y="260648"/>
            <a:ext cx="5574829" cy="6348216"/>
          </a:xfrm>
          <a:prstGeom prst="rect">
            <a:avLst/>
          </a:prstGeom>
          <a:noFill/>
        </p:spPr>
      </p:pic>
      <p:sp>
        <p:nvSpPr>
          <p:cNvPr id="3" name="ZoneTexte 2"/>
          <p:cNvSpPr txBox="1"/>
          <p:nvPr/>
        </p:nvSpPr>
        <p:spPr>
          <a:xfrm>
            <a:off x="179512" y="332656"/>
            <a:ext cx="3024336" cy="3970318"/>
          </a:xfrm>
          <a:prstGeom prst="rect">
            <a:avLst/>
          </a:prstGeom>
          <a:noFill/>
        </p:spPr>
        <p:txBody>
          <a:bodyPr wrap="square" rtlCol="0">
            <a:spAutoFit/>
          </a:bodyPr>
          <a:lstStyle/>
          <a:p>
            <a:r>
              <a:rPr lang="fr-FR" dirty="0" smtClean="0"/>
              <a:t>Cependant, le miroir semble déjà faire parti de la collection de tableau du peintre; il est accroché au mur avec eux; il semble donc que le roi et la reine, si lumineux de leur vivant, soient voués à se confondre dans l’avenir avec ces tableaux, et à rentrer dans leur ombre; la toile rappelle qu’il ne restera de l’existence physique des souverains rien d’autre que ce qui se trouvera sur les toiles du peintre. </a:t>
            </a:r>
            <a:endParaRPr lang="fr-FR" dirty="0"/>
          </a:p>
        </p:txBody>
      </p:sp>
      <p:cxnSp>
        <p:nvCxnSpPr>
          <p:cNvPr id="5" name="Connecteur droit avec flèche 4"/>
          <p:cNvCxnSpPr/>
          <p:nvPr/>
        </p:nvCxnSpPr>
        <p:spPr>
          <a:xfrm>
            <a:off x="2195736" y="620688"/>
            <a:ext cx="3168352" cy="28803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a:off x="3131840" y="908720"/>
            <a:ext cx="3096344" cy="16561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251520" y="5229200"/>
            <a:ext cx="2736304" cy="1200329"/>
          </a:xfrm>
          <a:prstGeom prst="rect">
            <a:avLst/>
          </a:prstGeom>
          <a:noFill/>
        </p:spPr>
        <p:txBody>
          <a:bodyPr wrap="square" rtlCol="0">
            <a:spAutoFit/>
          </a:bodyPr>
          <a:lstStyle/>
          <a:p>
            <a:r>
              <a:rPr lang="fr-FR" dirty="0" smtClean="0"/>
              <a:t>Le peintre semble observer froidement le couple royal dont il ne restera que ce qu’il aura voulu. </a:t>
            </a:r>
            <a:endParaRPr lang="fr-FR" dirty="0"/>
          </a:p>
        </p:txBody>
      </p:sp>
      <p:cxnSp>
        <p:nvCxnSpPr>
          <p:cNvPr id="11" name="Connecteur droit avec flèche 10"/>
          <p:cNvCxnSpPr/>
          <p:nvPr/>
        </p:nvCxnSpPr>
        <p:spPr>
          <a:xfrm flipV="1">
            <a:off x="2627784" y="3717032"/>
            <a:ext cx="1800200"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par>
                                <p:cTn id="8" presetID="6"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2000"/>
                                        <p:tgtEl>
                                          <p:spTgt spid="5"/>
                                        </p:tgtEl>
                                      </p:cBhvr>
                                    </p:animEffect>
                                  </p:childTnLst>
                                </p:cTn>
                              </p:par>
                              <p:par>
                                <p:cTn id="11" presetID="22"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xit" presetSubtype="4" fill="hold" nodeType="clickEffect">
                                  <p:stCondLst>
                                    <p:cond delay="0"/>
                                  </p:stCondLst>
                                  <p:childTnLst>
                                    <p:anim calcmode="lin" valueType="num">
                                      <p:cBhvr additive="base">
                                        <p:cTn id="17" dur="500"/>
                                        <p:tgtEl>
                                          <p:spTgt spid="5"/>
                                        </p:tgtEl>
                                        <p:attrNameLst>
                                          <p:attrName>ppt_x</p:attrName>
                                        </p:attrNameLst>
                                      </p:cBhvr>
                                      <p:tavLst>
                                        <p:tav tm="0">
                                          <p:val>
                                            <p:strVal val="ppt_x"/>
                                          </p:val>
                                        </p:tav>
                                        <p:tav tm="100000">
                                          <p:val>
                                            <p:strVal val="ppt_x"/>
                                          </p:val>
                                        </p:tav>
                                      </p:tavLst>
                                    </p:anim>
                                    <p:anim calcmode="lin" valueType="num">
                                      <p:cBhvr additive="base">
                                        <p:cTn id="18" dur="500"/>
                                        <p:tgtEl>
                                          <p:spTgt spid="5"/>
                                        </p:tgtEl>
                                        <p:attrNameLst>
                                          <p:attrName>ppt_y</p:attrName>
                                        </p:attrNameLst>
                                      </p:cBhvr>
                                      <p:tavLst>
                                        <p:tav tm="0">
                                          <p:val>
                                            <p:strVal val="ppt_y"/>
                                          </p:val>
                                        </p:tav>
                                        <p:tav tm="100000">
                                          <p:val>
                                            <p:strVal val="1+ppt_h/2"/>
                                          </p:val>
                                        </p:tav>
                                      </p:tavLst>
                                    </p:anim>
                                    <p:set>
                                      <p:cBhvr>
                                        <p:cTn id="19" dur="1" fill="hold">
                                          <p:stCondLst>
                                            <p:cond delay="499"/>
                                          </p:stCondLst>
                                        </p:cTn>
                                        <p:tgtEl>
                                          <p:spTgt spid="5"/>
                                        </p:tgtEl>
                                        <p:attrNameLst>
                                          <p:attrName>style.visibility</p:attrName>
                                        </p:attrNameLst>
                                      </p:cBhvr>
                                      <p:to>
                                        <p:strVal val="hidden"/>
                                      </p:to>
                                    </p:set>
                                  </p:childTnLst>
                                </p:cTn>
                              </p:par>
                              <p:par>
                                <p:cTn id="20" presetID="2" presetClass="exit" presetSubtype="4" fill="hold" nodeType="withEffect">
                                  <p:stCondLst>
                                    <p:cond delay="0"/>
                                  </p:stCondLst>
                                  <p:childTnLst>
                                    <p:anim calcmode="lin" valueType="num">
                                      <p:cBhvr additive="base">
                                        <p:cTn id="21" dur="500"/>
                                        <p:tgtEl>
                                          <p:spTgt spid="7"/>
                                        </p:tgtEl>
                                        <p:attrNameLst>
                                          <p:attrName>ppt_x</p:attrName>
                                        </p:attrNameLst>
                                      </p:cBhvr>
                                      <p:tavLst>
                                        <p:tav tm="0">
                                          <p:val>
                                            <p:strVal val="ppt_x"/>
                                          </p:val>
                                        </p:tav>
                                        <p:tav tm="100000">
                                          <p:val>
                                            <p:strVal val="ppt_x"/>
                                          </p:val>
                                        </p:tav>
                                      </p:tavLst>
                                    </p:anim>
                                    <p:anim calcmode="lin" valueType="num">
                                      <p:cBhvr additive="base">
                                        <p:cTn id="22" dur="500"/>
                                        <p:tgtEl>
                                          <p:spTgt spid="7"/>
                                        </p:tgtEl>
                                        <p:attrNameLst>
                                          <p:attrName>ppt_y</p:attrName>
                                        </p:attrNameLst>
                                      </p:cBhvr>
                                      <p:tavLst>
                                        <p:tav tm="0">
                                          <p:val>
                                            <p:strVal val="ppt_y"/>
                                          </p:val>
                                        </p:tav>
                                        <p:tav tm="100000">
                                          <p:val>
                                            <p:strVal val="1+ppt_h/2"/>
                                          </p:val>
                                        </p:tav>
                                      </p:tavLst>
                                    </p:anim>
                                    <p:set>
                                      <p:cBhvr>
                                        <p:cTn id="23" dur="1" fill="hold">
                                          <p:stCondLst>
                                            <p:cond delay="499"/>
                                          </p:stCondLst>
                                        </p:cTn>
                                        <p:tgtEl>
                                          <p:spTgt spid="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checkerboard(across)">
                                      <p:cBhvr>
                                        <p:cTn id="28" dur="500"/>
                                        <p:tgtEl>
                                          <p:spTgt spid="10"/>
                                        </p:tgtEl>
                                      </p:cBhvr>
                                    </p:animEffect>
                                  </p:childTnLst>
                                </p:cTn>
                              </p:par>
                              <p:par>
                                <p:cTn id="29" presetID="6" presetClass="entr" presetSubtype="16"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circle(in)">
                                      <p:cBhvr>
                                        <p:cTn id="31" dur="20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nodeType="clickEffect">
                                  <p:stCondLst>
                                    <p:cond delay="0"/>
                                  </p:stCondLst>
                                  <p:childTnLst>
                                    <p:anim calcmode="lin" valueType="num">
                                      <p:cBhvr additive="base">
                                        <p:cTn id="35" dur="500"/>
                                        <p:tgtEl>
                                          <p:spTgt spid="11"/>
                                        </p:tgtEl>
                                        <p:attrNameLst>
                                          <p:attrName>ppt_x</p:attrName>
                                        </p:attrNameLst>
                                      </p:cBhvr>
                                      <p:tavLst>
                                        <p:tav tm="0">
                                          <p:val>
                                            <p:strVal val="ppt_x"/>
                                          </p:val>
                                        </p:tav>
                                        <p:tav tm="100000">
                                          <p:val>
                                            <p:strVal val="ppt_x"/>
                                          </p:val>
                                        </p:tav>
                                      </p:tavLst>
                                    </p:anim>
                                    <p:anim calcmode="lin" valueType="num">
                                      <p:cBhvr additive="base">
                                        <p:cTn id="36" dur="500"/>
                                        <p:tgtEl>
                                          <p:spTgt spid="11"/>
                                        </p:tgtEl>
                                        <p:attrNameLst>
                                          <p:attrName>ppt_y</p:attrName>
                                        </p:attrNameLst>
                                      </p:cBhvr>
                                      <p:tavLst>
                                        <p:tav tm="0">
                                          <p:val>
                                            <p:strVal val="ppt_y"/>
                                          </p:val>
                                        </p:tav>
                                        <p:tav tm="100000">
                                          <p:val>
                                            <p:strVal val="1+ppt_h/2"/>
                                          </p:val>
                                        </p:tav>
                                      </p:tavLst>
                                    </p:anim>
                                    <p:set>
                                      <p:cBhvr>
                                        <p:cTn id="37" dur="1" fill="hold">
                                          <p:stCondLst>
                                            <p:cond delay="499"/>
                                          </p:stCondLst>
                                        </p:cTn>
                                        <p:tgtEl>
                                          <p:spTgt spid="11"/>
                                        </p:tgtEl>
                                        <p:attrNameLst>
                                          <p:attrName>style.visibility</p:attrName>
                                        </p:attrNameLst>
                                      </p:cBhvr>
                                      <p:to>
                                        <p:strVal val="hidden"/>
                                      </p:to>
                                    </p:set>
                                  </p:childTnLst>
                                </p:cTn>
                              </p:par>
                              <p:par>
                                <p:cTn id="38" presetID="6" presetClass="entr" presetSubtype="16"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circle(in)">
                                      <p:cBhvr>
                                        <p:cTn id="40" dur="20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xit" presetSubtype="4" fill="hold" nodeType="clickEffect">
                                  <p:stCondLst>
                                    <p:cond delay="0"/>
                                  </p:stCondLst>
                                  <p:childTnLst>
                                    <p:anim calcmode="lin" valueType="num">
                                      <p:cBhvr additive="base">
                                        <p:cTn id="44" dur="500"/>
                                        <p:tgtEl>
                                          <p:spTgt spid="11"/>
                                        </p:tgtEl>
                                        <p:attrNameLst>
                                          <p:attrName>ppt_x</p:attrName>
                                        </p:attrNameLst>
                                      </p:cBhvr>
                                      <p:tavLst>
                                        <p:tav tm="0">
                                          <p:val>
                                            <p:strVal val="ppt_x"/>
                                          </p:val>
                                        </p:tav>
                                        <p:tav tm="100000">
                                          <p:val>
                                            <p:strVal val="ppt_x"/>
                                          </p:val>
                                        </p:tav>
                                      </p:tavLst>
                                    </p:anim>
                                    <p:anim calcmode="lin" valueType="num">
                                      <p:cBhvr additive="base">
                                        <p:cTn id="45" dur="500"/>
                                        <p:tgtEl>
                                          <p:spTgt spid="11"/>
                                        </p:tgtEl>
                                        <p:attrNameLst>
                                          <p:attrName>ppt_y</p:attrName>
                                        </p:attrNameLst>
                                      </p:cBhvr>
                                      <p:tavLst>
                                        <p:tav tm="0">
                                          <p:val>
                                            <p:strVal val="ppt_y"/>
                                          </p:val>
                                        </p:tav>
                                        <p:tav tm="100000">
                                          <p:val>
                                            <p:strVal val="1+ppt_h/2"/>
                                          </p:val>
                                        </p:tav>
                                      </p:tavLst>
                                    </p:anim>
                                    <p:set>
                                      <p:cBhvr>
                                        <p:cTn id="46"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361</Words>
  <Application>Microsoft Office PowerPoint</Application>
  <PresentationFormat>Affichage à l'écran (4:3)</PresentationFormat>
  <Paragraphs>23</Paragraphs>
  <Slides>7</Slides>
  <Notes>0</Notes>
  <HiddenSlides>0</HiddenSlides>
  <MMClips>0</MMClips>
  <ScaleCrop>false</ScaleCrop>
  <HeadingPairs>
    <vt:vector size="4" baseType="variant">
      <vt:variant>
        <vt:lpstr>Thème</vt:lpstr>
      </vt:variant>
      <vt:variant>
        <vt:i4>1</vt:i4>
      </vt:variant>
      <vt:variant>
        <vt:lpstr>Titres des diapositives</vt:lpstr>
      </vt:variant>
      <vt:variant>
        <vt:i4>7</vt:i4>
      </vt:variant>
    </vt:vector>
  </HeadingPairs>
  <TitlesOfParts>
    <vt:vector size="8" baseType="lpstr">
      <vt:lpstr>Thème Office</vt:lpstr>
      <vt:lpstr>Diego Velasquez</vt:lpstr>
      <vt:lpstr>Diapositive 2</vt:lpstr>
      <vt:lpstr>Diapositive 3</vt:lpstr>
      <vt:lpstr>Diapositive 4</vt:lpstr>
      <vt:lpstr>Diapositive 5</vt:lpstr>
      <vt:lpstr>Diapositive 6</vt:lpstr>
      <vt:lpstr>Diapositive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Diego Velasquez</dc:title>
  <dc:creator>Pierre</dc:creator>
  <cp:lastModifiedBy>Pierre</cp:lastModifiedBy>
  <cp:revision>15</cp:revision>
  <dcterms:created xsi:type="dcterms:W3CDTF">2013-06-30T13:45:03Z</dcterms:created>
  <dcterms:modified xsi:type="dcterms:W3CDTF">2013-07-01T21:50:37Z</dcterms:modified>
</cp:coreProperties>
</file>