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61" r:id="rId3"/>
    <p:sldId id="262" r:id="rId4"/>
    <p:sldId id="300" r:id="rId5"/>
    <p:sldId id="302" r:id="rId6"/>
    <p:sldId id="301" r:id="rId7"/>
    <p:sldId id="303" r:id="rId8"/>
    <p:sldId id="292" r:id="rId9"/>
    <p:sldId id="293" r:id="rId10"/>
    <p:sldId id="286" r:id="rId11"/>
    <p:sldId id="287" r:id="rId12"/>
    <p:sldId id="288" r:id="rId13"/>
    <p:sldId id="294" r:id="rId14"/>
    <p:sldId id="295" r:id="rId15"/>
    <p:sldId id="298" r:id="rId16"/>
    <p:sldId id="297" r:id="rId17"/>
    <p:sldId id="296" r:id="rId18"/>
    <p:sldId id="299" r:id="rId19"/>
    <p:sldId id="330" r:id="rId20"/>
    <p:sldId id="331" r:id="rId21"/>
    <p:sldId id="332" r:id="rId22"/>
    <p:sldId id="333" r:id="rId23"/>
    <p:sldId id="304" r:id="rId24"/>
    <p:sldId id="305" r:id="rId25"/>
    <p:sldId id="309" r:id="rId26"/>
    <p:sldId id="307" r:id="rId27"/>
    <p:sldId id="306" r:id="rId28"/>
    <p:sldId id="308" r:id="rId29"/>
    <p:sldId id="322" r:id="rId30"/>
    <p:sldId id="323" r:id="rId31"/>
    <p:sldId id="324" r:id="rId32"/>
    <p:sldId id="325" r:id="rId33"/>
    <p:sldId id="334" r:id="rId34"/>
    <p:sldId id="335" r:id="rId35"/>
    <p:sldId id="326" r:id="rId36"/>
    <p:sldId id="329" r:id="rId37"/>
    <p:sldId id="327" r:id="rId38"/>
    <p:sldId id="328" r:id="rId39"/>
    <p:sldId id="280" r:id="rId40"/>
    <p:sldId id="279" r:id="rId41"/>
    <p:sldId id="272" r:id="rId42"/>
    <p:sldId id="273" r:id="rId43"/>
    <p:sldId id="274" r:id="rId44"/>
    <p:sldId id="290" r:id="rId45"/>
    <p:sldId id="291" r:id="rId46"/>
    <p:sldId id="264" r:id="rId47"/>
    <p:sldId id="267" r:id="rId48"/>
    <p:sldId id="268" r:id="rId49"/>
    <p:sldId id="265" r:id="rId50"/>
    <p:sldId id="269" r:id="rId51"/>
    <p:sldId id="266" r:id="rId52"/>
    <p:sldId id="270" r:id="rId53"/>
    <p:sldId id="320" r:id="rId54"/>
    <p:sldId id="321" r:id="rId55"/>
    <p:sldId id="276" r:id="rId56"/>
    <p:sldId id="277" r:id="rId57"/>
    <p:sldId id="278" r:id="rId58"/>
    <p:sldId id="282" r:id="rId59"/>
    <p:sldId id="281" r:id="rId60"/>
    <p:sldId id="283" r:id="rId61"/>
    <p:sldId id="284" r:id="rId62"/>
    <p:sldId id="285" r:id="rId63"/>
    <p:sldId id="289" r:id="rId64"/>
    <p:sldId id="318" r:id="rId65"/>
    <p:sldId id="319" r:id="rId66"/>
    <p:sldId id="316" r:id="rId67"/>
    <p:sldId id="317" r:id="rId68"/>
    <p:sldId id="313" r:id="rId69"/>
    <p:sldId id="314" r:id="rId70"/>
    <p:sldId id="315" r:id="rId71"/>
    <p:sldId id="310" r:id="rId72"/>
    <p:sldId id="311" r:id="rId73"/>
    <p:sldId id="312" r:id="rId74"/>
    <p:sldId id="256" r:id="rId75"/>
    <p:sldId id="257" r:id="rId76"/>
    <p:sldId id="258" r:id="rId77"/>
    <p:sldId id="259" r:id="rId78"/>
    <p:sldId id="336" r:id="rId79"/>
    <p:sldId id="337" r:id="rId80"/>
    <p:sldId id="338" r:id="rId81"/>
    <p:sldId id="339" r:id="rId8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8" autoAdjust="0"/>
    <p:restoredTop sz="94686" autoAdjust="0"/>
  </p:normalViewPr>
  <p:slideViewPr>
    <p:cSldViewPr>
      <p:cViewPr varScale="1">
        <p:scale>
          <a:sx n="85" d="100"/>
          <a:sy n="85" d="100"/>
        </p:scale>
        <p:origin x="1050" y="84"/>
      </p:cViewPr>
      <p:guideLst>
        <p:guide orient="horz" pos="2160"/>
        <p:guide pos="2880"/>
      </p:guideLst>
    </p:cSldViewPr>
  </p:slideViewPr>
  <p:notesTextViewPr>
    <p:cViewPr>
      <p:scale>
        <a:sx n="100" d="100"/>
        <a:sy n="100" d="100"/>
      </p:scale>
      <p:origin x="0" y="0"/>
    </p:cViewPr>
  </p:notesTextViewPr>
  <p:sorterViewPr>
    <p:cViewPr>
      <p:scale>
        <a:sx n="90" d="100"/>
        <a:sy n="90" d="100"/>
      </p:scale>
      <p:origin x="0" y="2381"/>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microsoft.com/office/2015/10/relationships/revisionInfo" Target="revisionInfo.xml"/><Relationship Id="rId61" Type="http://schemas.openxmlformats.org/officeDocument/2006/relationships/slide" Target="slides/slide60.xml"/><Relationship Id="rId82" Type="http://schemas.openxmlformats.org/officeDocument/2006/relationships/slide" Target="slides/slide8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pour modifier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C37266E8-EC79-433D-9E42-CD4AF6C5EA00}" type="datetimeFigureOut">
              <a:rPr lang="fr-FR" smtClean="0"/>
              <a:pPr/>
              <a:t>04/12/2017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2E77123-84F5-49F2-A2D4-ACCE0724B191}"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C37266E8-EC79-433D-9E42-CD4AF6C5EA00}" type="datetimeFigureOut">
              <a:rPr lang="fr-FR" smtClean="0"/>
              <a:pPr/>
              <a:t>04/12/2017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2E77123-84F5-49F2-A2D4-ACCE0724B191}"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C37266E8-EC79-433D-9E42-CD4AF6C5EA00}" type="datetimeFigureOut">
              <a:rPr lang="fr-FR" smtClean="0"/>
              <a:pPr/>
              <a:t>04/12/2017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2E77123-84F5-49F2-A2D4-ACCE0724B191}"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C37266E8-EC79-433D-9E42-CD4AF6C5EA00}" type="datetimeFigureOut">
              <a:rPr lang="fr-FR" smtClean="0"/>
              <a:pPr/>
              <a:t>04/12/2017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2E77123-84F5-49F2-A2D4-ACCE0724B191}"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C37266E8-EC79-433D-9E42-CD4AF6C5EA00}" type="datetimeFigureOut">
              <a:rPr lang="fr-FR" smtClean="0"/>
              <a:pPr/>
              <a:t>04/12/2017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2E77123-84F5-49F2-A2D4-ACCE0724B191}"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C37266E8-EC79-433D-9E42-CD4AF6C5EA00}" type="datetimeFigureOut">
              <a:rPr lang="fr-FR" smtClean="0"/>
              <a:pPr/>
              <a:t>04/12/2017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2E77123-84F5-49F2-A2D4-ACCE0724B191}"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C37266E8-EC79-433D-9E42-CD4AF6C5EA00}" type="datetimeFigureOut">
              <a:rPr lang="fr-FR" smtClean="0"/>
              <a:pPr/>
              <a:t>04/12/2017</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C2E77123-84F5-49F2-A2D4-ACCE0724B191}"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e la date 2"/>
          <p:cNvSpPr>
            <a:spLocks noGrp="1"/>
          </p:cNvSpPr>
          <p:nvPr>
            <p:ph type="dt" sz="half" idx="10"/>
          </p:nvPr>
        </p:nvSpPr>
        <p:spPr/>
        <p:txBody>
          <a:bodyPr/>
          <a:lstStyle/>
          <a:p>
            <a:fld id="{C37266E8-EC79-433D-9E42-CD4AF6C5EA00}" type="datetimeFigureOut">
              <a:rPr lang="fr-FR" smtClean="0"/>
              <a:pPr/>
              <a:t>04/12/2017</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C2E77123-84F5-49F2-A2D4-ACCE0724B191}"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C37266E8-EC79-433D-9E42-CD4AF6C5EA00}" type="datetimeFigureOut">
              <a:rPr lang="fr-FR" smtClean="0"/>
              <a:pPr/>
              <a:t>04/12/2017</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C2E77123-84F5-49F2-A2D4-ACCE0724B191}"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C37266E8-EC79-433D-9E42-CD4AF6C5EA00}" type="datetimeFigureOut">
              <a:rPr lang="fr-FR" smtClean="0"/>
              <a:pPr/>
              <a:t>04/12/2017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2E77123-84F5-49F2-A2D4-ACCE0724B191}"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C37266E8-EC79-433D-9E42-CD4AF6C5EA00}" type="datetimeFigureOut">
              <a:rPr lang="fr-FR" smtClean="0"/>
              <a:pPr/>
              <a:t>04/12/2017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2E77123-84F5-49F2-A2D4-ACCE0724B191}"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pour modifier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7266E8-EC79-433D-9E42-CD4AF6C5EA00}" type="datetimeFigureOut">
              <a:rPr lang="fr-FR" smtClean="0"/>
              <a:pPr/>
              <a:t>04/12/2017</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E77123-84F5-49F2-A2D4-ACCE0724B191}"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hyperlink" Target="http://fr.wikipedia.org/wiki/Campbell_Soup_Company" TargetMode="External"/><Relationship Id="rId2" Type="http://schemas.openxmlformats.org/officeDocument/2006/relationships/image" Target="../media/image31.jpeg"/><Relationship Id="rId1" Type="http://schemas.openxmlformats.org/officeDocument/2006/relationships/slideLayout" Target="../slideLayouts/slideLayout6.xml"/><Relationship Id="rId4" Type="http://schemas.openxmlformats.org/officeDocument/2006/relationships/hyperlink" Target="http://fr.wikipedia.org/wiki/Culture_populaire"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a:t>Art Contemporain</a:t>
            </a:r>
          </a:p>
        </p:txBody>
      </p:sp>
      <p:sp>
        <p:nvSpPr>
          <p:cNvPr id="3" name="Sous-titre 2"/>
          <p:cNvSpPr>
            <a:spLocks noGrp="1"/>
          </p:cNvSpPr>
          <p:nvPr>
            <p:ph type="subTitle" idx="1"/>
          </p:nvPr>
        </p:nvSpPr>
        <p:spPr/>
        <p:txBody>
          <a:bodyPr/>
          <a:lstStyle/>
          <a:p>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Felix</a:t>
            </a:r>
            <a:r>
              <a:rPr lang="fr-FR" dirty="0"/>
              <a:t> </a:t>
            </a:r>
            <a:r>
              <a:rPr lang="fr-FR" dirty="0" err="1"/>
              <a:t>Nussbaum</a:t>
            </a:r>
            <a:endParaRPr lang="fr-FR" dirty="0"/>
          </a:p>
        </p:txBody>
      </p:sp>
      <p:sp>
        <p:nvSpPr>
          <p:cNvPr id="3" name="Espace réservé du contenu 2"/>
          <p:cNvSpPr>
            <a:spLocks noGrp="1"/>
          </p:cNvSpPr>
          <p:nvPr>
            <p:ph idx="1"/>
          </p:nvPr>
        </p:nvSpPr>
        <p:spPr/>
        <p:txBody>
          <a:bodyPr>
            <a:normAutofit fontScale="85000" lnSpcReduction="20000"/>
          </a:bodyPr>
          <a:lstStyle/>
          <a:p>
            <a:r>
              <a:rPr lang="fr-FR" dirty="0" err="1"/>
              <a:t>Felix</a:t>
            </a:r>
            <a:r>
              <a:rPr lang="fr-FR" dirty="0"/>
              <a:t> </a:t>
            </a:r>
            <a:r>
              <a:rPr lang="fr-FR" dirty="0" err="1"/>
              <a:t>Nussbaum</a:t>
            </a:r>
            <a:r>
              <a:rPr lang="fr-FR" dirty="0"/>
              <a:t> est un peintre allemand né à Osnabrück en 1904. Il suit une formation aux </a:t>
            </a:r>
            <a:r>
              <a:rPr lang="fr-FR" dirty="0" err="1"/>
              <a:t>Beaux-Arts</a:t>
            </a:r>
            <a:r>
              <a:rPr lang="fr-FR" dirty="0"/>
              <a:t> de Berlin. La répression contre le peuple juif le contraint à se réfugier en Belgique où il sera arrêté et déporté en 1940. Il parvient à s’échapper lors d’un transfert en Allemagne quelques mois après son internement.</a:t>
            </a:r>
          </a:p>
          <a:p>
            <a:r>
              <a:rPr lang="fr-FR" dirty="0"/>
              <a:t>Cette expérience le marque profondément et toute son œuvre est désormais consacrée à la captivité, la guerre et la répression. Il est de nouveau arrêté avec sa femme en juin 1944 et déporté à Auschwitz où il trouve la mort.</a:t>
            </a:r>
          </a:p>
          <a:p>
            <a:endParaRPr lang="fr-F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i="1" dirty="0"/>
              <a:t>Les squelettes jouent pour la danse</a:t>
            </a:r>
            <a:r>
              <a:rPr lang="fr-FR" sz="3200" dirty="0"/>
              <a:t>, 1944.</a:t>
            </a:r>
          </a:p>
        </p:txBody>
      </p:sp>
      <p:pic>
        <p:nvPicPr>
          <p:cNvPr id="3" name="Image 2"/>
          <p:cNvPicPr/>
          <p:nvPr/>
        </p:nvPicPr>
        <p:blipFill>
          <a:blip r:embed="rId2" cstate="print"/>
          <a:srcRect/>
          <a:stretch>
            <a:fillRect/>
          </a:stretch>
        </p:blipFill>
        <p:spPr bwMode="auto">
          <a:xfrm>
            <a:off x="395536" y="1412776"/>
            <a:ext cx="8009731" cy="4896544"/>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476672"/>
            <a:ext cx="8229600" cy="5649491"/>
          </a:xfrm>
        </p:spPr>
        <p:txBody>
          <a:bodyPr>
            <a:normAutofit fontScale="62500" lnSpcReduction="20000"/>
          </a:bodyPr>
          <a:lstStyle/>
          <a:p>
            <a:r>
              <a:rPr lang="fr-FR" dirty="0"/>
              <a:t>Cette œuvre montre des squelettes musiciens sur un tas de ruines. Elle mêle deux thèmes de la tradition occidentale chrétienne : les trompettes du jugement dernier (représentées par les squelettes musiciens) et la danse macabre.</a:t>
            </a:r>
          </a:p>
          <a:p>
            <a:r>
              <a:rPr lang="fr-FR" dirty="0"/>
              <a:t>Les danses macabres, appelées également « danses des morts » sont apparues au Moyen-âge pour bien montrer que tous les hommes doivent trépasser un jour. Le premier tableau représentant cette danse est daté de 1424. Cette thématique est largement reprise dans les églises, les cimetières et les couvents, représentée généralement par un squelette entraînant des danseurs dans sa ronde effrénée. Ces danses ont réellement été exécutées sur les places publiques, encouragées par l'Église pour insister à une pratique spirituelle.</a:t>
            </a:r>
          </a:p>
          <a:p>
            <a:r>
              <a:rPr lang="fr-FR" dirty="0" err="1"/>
              <a:t>Felix</a:t>
            </a:r>
            <a:r>
              <a:rPr lang="fr-FR" dirty="0"/>
              <a:t> </a:t>
            </a:r>
            <a:r>
              <a:rPr lang="fr-FR" dirty="0" err="1"/>
              <a:t>Nussbaum</a:t>
            </a:r>
            <a:r>
              <a:rPr lang="fr-FR" dirty="0"/>
              <a:t> ajoute à cette toile des éléments surréalistes par la présence de cerfs-volants grimaçants dans un ciel chargé. Il multiplie les symboles au milieu des gravats, montrant ainsi l’absurdité de la situation des juifs exterminés dans les camps de concentration et d’extermination.</a:t>
            </a:r>
          </a:p>
          <a:p>
            <a:r>
              <a:rPr lang="fr-FR" dirty="0"/>
              <a:t>Cette toile a été peinte en 1944, juste avant que </a:t>
            </a:r>
            <a:r>
              <a:rPr lang="fr-FR" dirty="0" err="1"/>
              <a:t>Nussbaum</a:t>
            </a:r>
            <a:r>
              <a:rPr lang="fr-FR" dirty="0"/>
              <a:t> soit déporté et assassiné. Elle peut être vue comme une annonce, une prophétie de son propre décès.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Raoul Dufy</a:t>
            </a:r>
          </a:p>
        </p:txBody>
      </p:sp>
      <p:sp>
        <p:nvSpPr>
          <p:cNvPr id="3" name="Espace réservé du contenu 2"/>
          <p:cNvSpPr>
            <a:spLocks noGrp="1"/>
          </p:cNvSpPr>
          <p:nvPr>
            <p:ph idx="1"/>
          </p:nvPr>
        </p:nvSpPr>
        <p:spPr/>
        <p:txBody>
          <a:bodyPr>
            <a:normAutofit fontScale="55000" lnSpcReduction="20000"/>
          </a:bodyPr>
          <a:lstStyle/>
          <a:p>
            <a:r>
              <a:rPr lang="fr-FR" dirty="0"/>
              <a:t>1877 – 1953.</a:t>
            </a:r>
          </a:p>
          <a:p>
            <a:r>
              <a:rPr lang="fr-FR" dirty="0"/>
              <a:t>Très tôt passionné par la peinture, Raoul Dufy prend des cours du soir aux </a:t>
            </a:r>
            <a:r>
              <a:rPr lang="fr-FR" dirty="0" err="1"/>
              <a:t>Beaux-Arts</a:t>
            </a:r>
            <a:r>
              <a:rPr lang="fr-FR" dirty="0"/>
              <a:t> du Havre alors qu'il est apprenti dans une maison d'importation de café. En 1900, il obtient une bourse pour les </a:t>
            </a:r>
            <a:r>
              <a:rPr lang="fr-FR" dirty="0" err="1"/>
              <a:t>Beaux-Arts</a:t>
            </a:r>
            <a:r>
              <a:rPr lang="fr-FR" dirty="0"/>
              <a:t> de Paris et y rejoint son ami Friesz. L'exposition de 1905 au Salon des indépendants est pour lui une véritable révélation : le peintre est émerveillé par l'</a:t>
            </a:r>
            <a:r>
              <a:rPr lang="fr-FR" dirty="0" err="1"/>
              <a:t>oeuvre</a:t>
            </a:r>
            <a:r>
              <a:rPr lang="fr-FR" dirty="0"/>
              <a:t> de Matisse 'Luxe, calme et volupté'. Le fauvisme est lancé, Raoul Dufy s'y engouffre, ouvrant une fantastique période de production, de travail sur la palette : les couleurs sont pures et vives, retranscrivent les émotions, éclairent le tableau selon le principe de "la lumière/couleur". Parallèlement, l’artiste déploie ses talents d'illustrateur - notamment pour le bestiaire d'Apollinaire qui rencontrera un retentissant succès en 1910 -, de décorateur textile pour Paul Poiret en 1911 et de décorateur de théâtre pour ses amis Cocteau et Anouilh. Bien qu'il fasse par la suite une brève incursion du côté du cubisme cézannien, Dufy atteint son apogée en créant son propre langage pictural fondé sur la dissociation de la couleur et du dessin. Promu en 1949 au grade de commandeur de la Légion d'honneur, le plasticien reçoit trois ans plus tard le Grand prix de la 26e Biennale de Venise, qui couronne l'ensemble de son </a:t>
            </a:r>
            <a:r>
              <a:rPr lang="fr-FR" dirty="0" err="1"/>
              <a:t>oeuvre</a:t>
            </a:r>
            <a:r>
              <a:rPr lang="fr-FR" dirty="0"/>
              <a:t> riche et dense.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parismusees.paris.fr/sites/etablissement_public/files/styles/cloud_zoom/public/oeuvre/visuels_principaux/49877-15.jpg"/>
          <p:cNvPicPr>
            <a:picLocks noChangeAspect="1" noChangeArrowheads="1"/>
          </p:cNvPicPr>
          <p:nvPr/>
        </p:nvPicPr>
        <p:blipFill>
          <a:blip r:embed="rId2" cstate="print"/>
          <a:srcRect/>
          <a:stretch>
            <a:fillRect/>
          </a:stretch>
        </p:blipFill>
        <p:spPr bwMode="auto">
          <a:xfrm>
            <a:off x="323528" y="260648"/>
            <a:ext cx="8572500" cy="5600701"/>
          </a:xfrm>
          <a:prstGeom prst="rect">
            <a:avLst/>
          </a:prstGeom>
          <a:noFill/>
        </p:spPr>
      </p:pic>
      <p:sp>
        <p:nvSpPr>
          <p:cNvPr id="3" name="ZoneTexte 2"/>
          <p:cNvSpPr txBox="1"/>
          <p:nvPr/>
        </p:nvSpPr>
        <p:spPr>
          <a:xfrm>
            <a:off x="251520" y="6237312"/>
            <a:ext cx="8064896" cy="369332"/>
          </a:xfrm>
          <a:prstGeom prst="rect">
            <a:avLst/>
          </a:prstGeom>
          <a:noFill/>
        </p:spPr>
        <p:txBody>
          <a:bodyPr wrap="square" rtlCol="0">
            <a:spAutoFit/>
          </a:bodyPr>
          <a:lstStyle/>
          <a:p>
            <a:r>
              <a:rPr lang="fr-FR" i="1" dirty="0"/>
              <a:t>La fée électricité</a:t>
            </a:r>
            <a:r>
              <a:rPr lang="fr-FR" dirty="0"/>
              <a:t>, 1937. (624 m</a:t>
            </a:r>
            <a:r>
              <a:rPr lang="fr-FR" baseline="30000" dirty="0"/>
              <a:t>2</a:t>
            </a:r>
            <a:r>
              <a:rPr lang="fr-FR" dirty="0"/>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www.mam.paris.fr/sites/default/files/imagecache/zoom_oeuvre_very_big/MAMVP_FeePano1.jpg"/>
          <p:cNvPicPr>
            <a:picLocks noChangeAspect="1" noChangeArrowheads="1"/>
          </p:cNvPicPr>
          <p:nvPr/>
        </p:nvPicPr>
        <p:blipFill>
          <a:blip r:embed="rId2" cstate="print"/>
          <a:srcRect/>
          <a:stretch>
            <a:fillRect/>
          </a:stretch>
        </p:blipFill>
        <p:spPr bwMode="auto">
          <a:xfrm>
            <a:off x="27261" y="836712"/>
            <a:ext cx="8937227" cy="4517769"/>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www.raoul-dufy.com/images/pafauv10_2.jpg"/>
          <p:cNvPicPr>
            <a:picLocks noChangeAspect="1" noChangeArrowheads="1"/>
          </p:cNvPicPr>
          <p:nvPr/>
        </p:nvPicPr>
        <p:blipFill>
          <a:blip r:embed="rId2" cstate="print"/>
          <a:srcRect/>
          <a:stretch>
            <a:fillRect/>
          </a:stretch>
        </p:blipFill>
        <p:spPr bwMode="auto">
          <a:xfrm>
            <a:off x="395536" y="404664"/>
            <a:ext cx="4657725" cy="5715000"/>
          </a:xfrm>
          <a:prstGeom prst="rect">
            <a:avLst/>
          </a:prstGeom>
          <a:noFill/>
        </p:spPr>
      </p:pic>
      <p:sp>
        <p:nvSpPr>
          <p:cNvPr id="3" name="ZoneTexte 2"/>
          <p:cNvSpPr txBox="1"/>
          <p:nvPr/>
        </p:nvSpPr>
        <p:spPr>
          <a:xfrm>
            <a:off x="5364088" y="5085184"/>
            <a:ext cx="3456384" cy="646331"/>
          </a:xfrm>
          <a:prstGeom prst="rect">
            <a:avLst/>
          </a:prstGeom>
          <a:noFill/>
        </p:spPr>
        <p:txBody>
          <a:bodyPr wrap="square" rtlCol="0">
            <a:spAutoFit/>
          </a:bodyPr>
          <a:lstStyle/>
          <a:p>
            <a:r>
              <a:rPr lang="fr-FR" i="1" dirty="0"/>
              <a:t>Bateaux à quai dans le port de Marseille</a:t>
            </a:r>
            <a:r>
              <a:rPr lang="fr-FR" dirty="0"/>
              <a:t>, 1908.</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http://p9.storage.canalblog.com/93/63/347638/34366462.jpg"/>
          <p:cNvPicPr>
            <a:picLocks noChangeAspect="1" noChangeArrowheads="1"/>
          </p:cNvPicPr>
          <p:nvPr/>
        </p:nvPicPr>
        <p:blipFill>
          <a:blip r:embed="rId2" cstate="print"/>
          <a:srcRect/>
          <a:stretch>
            <a:fillRect/>
          </a:stretch>
        </p:blipFill>
        <p:spPr bwMode="auto">
          <a:xfrm>
            <a:off x="4139952" y="54358"/>
            <a:ext cx="4775845" cy="6621622"/>
          </a:xfrm>
          <a:prstGeom prst="rect">
            <a:avLst/>
          </a:prstGeom>
          <a:noFill/>
        </p:spPr>
      </p:pic>
      <p:sp>
        <p:nvSpPr>
          <p:cNvPr id="3" name="ZoneTexte 2"/>
          <p:cNvSpPr txBox="1"/>
          <p:nvPr/>
        </p:nvSpPr>
        <p:spPr>
          <a:xfrm>
            <a:off x="611560" y="5085184"/>
            <a:ext cx="3240360" cy="369332"/>
          </a:xfrm>
          <a:prstGeom prst="rect">
            <a:avLst/>
          </a:prstGeom>
          <a:noFill/>
        </p:spPr>
        <p:txBody>
          <a:bodyPr wrap="square" rtlCol="0">
            <a:spAutoFit/>
          </a:bodyPr>
          <a:lstStyle/>
          <a:p>
            <a:r>
              <a:rPr lang="fr-FR" i="1" dirty="0"/>
              <a:t>La grande baigneuse</a:t>
            </a:r>
            <a:r>
              <a:rPr lang="fr-FR" dirty="0"/>
              <a:t>, 1913.</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http://elisabeth.blog.lemonde.fr/files/2011/06/Raoul-Dufy-Fleurs3.jpg"/>
          <p:cNvPicPr>
            <a:picLocks noChangeAspect="1" noChangeArrowheads="1"/>
          </p:cNvPicPr>
          <p:nvPr/>
        </p:nvPicPr>
        <p:blipFill>
          <a:blip r:embed="rId2" cstate="print"/>
          <a:srcRect/>
          <a:stretch>
            <a:fillRect/>
          </a:stretch>
        </p:blipFill>
        <p:spPr bwMode="auto">
          <a:xfrm>
            <a:off x="827584" y="476672"/>
            <a:ext cx="7236296" cy="5427222"/>
          </a:xfrm>
          <a:prstGeom prst="rect">
            <a:avLst/>
          </a:prstGeom>
          <a:noFill/>
        </p:spPr>
      </p:pic>
      <p:sp>
        <p:nvSpPr>
          <p:cNvPr id="3" name="ZoneTexte 2"/>
          <p:cNvSpPr txBox="1"/>
          <p:nvPr/>
        </p:nvSpPr>
        <p:spPr>
          <a:xfrm>
            <a:off x="467544" y="6237312"/>
            <a:ext cx="3816424" cy="369332"/>
          </a:xfrm>
          <a:prstGeom prst="rect">
            <a:avLst/>
          </a:prstGeom>
          <a:noFill/>
        </p:spPr>
        <p:txBody>
          <a:bodyPr wrap="square" rtlCol="0">
            <a:spAutoFit/>
          </a:bodyPr>
          <a:lstStyle/>
          <a:p>
            <a:r>
              <a:rPr lang="fr-FR" i="1" dirty="0"/>
              <a:t>Intérieur fleurs</a:t>
            </a:r>
            <a:r>
              <a:rPr lang="fr-FR" dirty="0"/>
              <a:t>, 1928.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Henri Matisse</a:t>
            </a:r>
            <a:endParaRPr lang="fr-FR" dirty="0"/>
          </a:p>
        </p:txBody>
      </p:sp>
      <p:sp>
        <p:nvSpPr>
          <p:cNvPr id="4" name="ZoneTexte 3"/>
          <p:cNvSpPr txBox="1"/>
          <p:nvPr/>
        </p:nvSpPr>
        <p:spPr>
          <a:xfrm>
            <a:off x="1403648" y="2204864"/>
            <a:ext cx="7128792" cy="2954655"/>
          </a:xfrm>
          <a:prstGeom prst="rect">
            <a:avLst/>
          </a:prstGeom>
          <a:noFill/>
        </p:spPr>
        <p:txBody>
          <a:bodyPr wrap="square" rtlCol="0">
            <a:spAutoFit/>
          </a:bodyPr>
          <a:lstStyle/>
          <a:p>
            <a:r>
              <a:rPr lang="fr-FR" sz="2800" b="1" dirty="0"/>
              <a:t>Henri Matisse,</a:t>
            </a:r>
            <a:r>
              <a:rPr lang="fr-FR" sz="2800" dirty="0"/>
              <a:t> né le 31 décembre 1869 au Cateau-Cambrésis et mort le 3 novembre 1954 </a:t>
            </a:r>
            <a:r>
              <a:rPr lang="fr-FR" sz="2800" dirty="0" err="1"/>
              <a:t>àNice</a:t>
            </a:r>
            <a:r>
              <a:rPr lang="fr-FR" sz="2800" dirty="0"/>
              <a:t>, est un artiste-peintre, dessinateur et sculpteur français.</a:t>
            </a:r>
          </a:p>
          <a:p>
            <a:r>
              <a:rPr lang="fr-FR" sz="2800" dirty="0"/>
              <a:t>Il fut le chef de file du fauvisme ; Pablo Picasso, son ami, le considérait comme son grand rival.</a:t>
            </a:r>
          </a:p>
          <a:p>
            <a:endParaRPr lang="fr-F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7499176" cy="490066"/>
          </a:xfrm>
        </p:spPr>
        <p:txBody>
          <a:bodyPr>
            <a:normAutofit fontScale="90000"/>
          </a:bodyPr>
          <a:lstStyle/>
          <a:p>
            <a:r>
              <a:rPr lang="fr-FR" dirty="0"/>
              <a:t>Carré blanc sur fond blanc</a:t>
            </a:r>
          </a:p>
        </p:txBody>
      </p:sp>
      <p:pic>
        <p:nvPicPr>
          <p:cNvPr id="17410" name="Picture 2" descr="Fichier:Kazimir Malevich - 'Suprematist Composition- White on White', oil on canvas, 1918, Museum of Modern Art.jpg"/>
          <p:cNvPicPr>
            <a:picLocks noChangeAspect="1" noChangeArrowheads="1"/>
          </p:cNvPicPr>
          <p:nvPr/>
        </p:nvPicPr>
        <p:blipFill>
          <a:blip r:embed="rId2" cstate="print"/>
          <a:srcRect/>
          <a:stretch>
            <a:fillRect/>
          </a:stretch>
        </p:blipFill>
        <p:spPr bwMode="auto">
          <a:xfrm>
            <a:off x="3059832" y="836712"/>
            <a:ext cx="5505450" cy="5705476"/>
          </a:xfrm>
          <a:prstGeom prst="rect">
            <a:avLst/>
          </a:prstGeom>
          <a:noFill/>
        </p:spPr>
      </p:pic>
      <p:sp>
        <p:nvSpPr>
          <p:cNvPr id="5" name="ZoneTexte 4"/>
          <p:cNvSpPr txBox="1"/>
          <p:nvPr/>
        </p:nvSpPr>
        <p:spPr>
          <a:xfrm>
            <a:off x="539552" y="1844824"/>
            <a:ext cx="2016224" cy="923330"/>
          </a:xfrm>
          <a:prstGeom prst="rect">
            <a:avLst/>
          </a:prstGeom>
          <a:noFill/>
        </p:spPr>
        <p:txBody>
          <a:bodyPr wrap="square" rtlCol="0">
            <a:spAutoFit/>
          </a:bodyPr>
          <a:lstStyle/>
          <a:p>
            <a:r>
              <a:rPr lang="fr-FR" dirty="0" err="1"/>
              <a:t>Kasimir</a:t>
            </a:r>
            <a:r>
              <a:rPr lang="fr-FR" dirty="0"/>
              <a:t> Malevitch</a:t>
            </a:r>
          </a:p>
          <a:p>
            <a:endParaRPr lang="fr-FR" dirty="0"/>
          </a:p>
          <a:p>
            <a:r>
              <a:rPr lang="fr-FR" dirty="0"/>
              <a:t>1918</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bonheur de vivre</a:t>
            </a:r>
          </a:p>
        </p:txBody>
      </p:sp>
      <p:pic>
        <p:nvPicPr>
          <p:cNvPr id="1026" name="Picture 2" descr="http://www.eternels-eclairs.fr/images/peinture/tableaux/henri-matisse/henri-matisse-le-bonheur-de-vivre.jpg"/>
          <p:cNvPicPr>
            <a:picLocks noChangeAspect="1" noChangeArrowheads="1"/>
          </p:cNvPicPr>
          <p:nvPr/>
        </p:nvPicPr>
        <p:blipFill>
          <a:blip r:embed="rId2" cstate="print"/>
          <a:srcRect/>
          <a:stretch>
            <a:fillRect/>
          </a:stretch>
        </p:blipFill>
        <p:spPr bwMode="auto">
          <a:xfrm>
            <a:off x="1619672" y="1529096"/>
            <a:ext cx="6393160" cy="4598159"/>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724128" y="274638"/>
            <a:ext cx="2962672" cy="5602634"/>
          </a:xfrm>
        </p:spPr>
        <p:txBody>
          <a:bodyPr/>
          <a:lstStyle/>
          <a:p>
            <a:r>
              <a:rPr lang="fr-FR" dirty="0"/>
              <a:t>Vase de roses</a:t>
            </a:r>
          </a:p>
        </p:txBody>
      </p:sp>
      <p:pic>
        <p:nvPicPr>
          <p:cNvPr id="88066" name="Picture 2" descr="Vase de roses, par Henri Matisse"/>
          <p:cNvPicPr>
            <a:picLocks noChangeAspect="1" noChangeArrowheads="1"/>
          </p:cNvPicPr>
          <p:nvPr/>
        </p:nvPicPr>
        <p:blipFill>
          <a:blip r:embed="rId2" cstate="print"/>
          <a:srcRect/>
          <a:stretch>
            <a:fillRect/>
          </a:stretch>
        </p:blipFill>
        <p:spPr bwMode="auto">
          <a:xfrm>
            <a:off x="827584" y="560779"/>
            <a:ext cx="4464496" cy="5742117"/>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850106"/>
          </a:xfrm>
        </p:spPr>
        <p:txBody>
          <a:bodyPr/>
          <a:lstStyle/>
          <a:p>
            <a:r>
              <a:rPr lang="fr-FR" dirty="0"/>
              <a:t>Luxe, calme et volupté</a:t>
            </a:r>
          </a:p>
        </p:txBody>
      </p:sp>
      <p:pic>
        <p:nvPicPr>
          <p:cNvPr id="89090" name="Picture 2" descr="Luxe, calme et volupté, par Henri Matisse"/>
          <p:cNvPicPr>
            <a:picLocks noChangeAspect="1" noChangeArrowheads="1"/>
          </p:cNvPicPr>
          <p:nvPr/>
        </p:nvPicPr>
        <p:blipFill>
          <a:blip r:embed="rId2" cstate="print"/>
          <a:srcRect/>
          <a:stretch>
            <a:fillRect/>
          </a:stretch>
        </p:blipFill>
        <p:spPr bwMode="auto">
          <a:xfrm>
            <a:off x="1259632" y="1268760"/>
            <a:ext cx="6438875" cy="5288604"/>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778098"/>
          </a:xfrm>
        </p:spPr>
        <p:txBody>
          <a:bodyPr/>
          <a:lstStyle/>
          <a:p>
            <a:r>
              <a:rPr lang="fr-FR" dirty="0"/>
              <a:t>Joan Miró</a:t>
            </a:r>
          </a:p>
        </p:txBody>
      </p:sp>
      <p:sp>
        <p:nvSpPr>
          <p:cNvPr id="3" name="ZoneTexte 2"/>
          <p:cNvSpPr txBox="1"/>
          <p:nvPr/>
        </p:nvSpPr>
        <p:spPr>
          <a:xfrm>
            <a:off x="467544" y="1268760"/>
            <a:ext cx="8352928" cy="3970318"/>
          </a:xfrm>
          <a:prstGeom prst="rect">
            <a:avLst/>
          </a:prstGeom>
          <a:noFill/>
        </p:spPr>
        <p:txBody>
          <a:bodyPr wrap="square" rtlCol="0">
            <a:spAutoFit/>
          </a:bodyPr>
          <a:lstStyle/>
          <a:p>
            <a:r>
              <a:rPr lang="fr-FR" dirty="0"/>
              <a:t>Joan Miró naît en 1893. Il se passionne très tôt pour l'art et la créativité. Il effectue ses études à l'école des </a:t>
            </a:r>
            <a:r>
              <a:rPr lang="fr-FR" dirty="0" err="1"/>
              <a:t>Beaux-Arts</a:t>
            </a:r>
            <a:r>
              <a:rPr lang="fr-FR" dirty="0"/>
              <a:t> de Barcelone, puis à l'Académie Galli. En 1919, il se rend à Paris et y rencontre les plus grands artistes de son temps. Il est tout d'abord influencé par le fauvisme, puis le cubisme avant d'intégrer le groupe surréaliste d'André Breton. De tous les genres, c'est le dadaïsme qui le bouleverse plus particulièrement. Il fait preuve d'une grande imagination, d'humour et de fantaisie pour donner une vie nouvelle aux objets et aux formes qui l'entourent. Il </a:t>
            </a:r>
            <a:r>
              <a:rPr lang="fr-FR" dirty="0" err="1"/>
              <a:t>peint</a:t>
            </a:r>
            <a:r>
              <a:rPr lang="fr-FR" i="1" dirty="0" err="1"/>
              <a:t>la</a:t>
            </a:r>
            <a:r>
              <a:rPr lang="fr-FR" i="1" dirty="0"/>
              <a:t> Naissance du monde</a:t>
            </a:r>
            <a:r>
              <a:rPr lang="fr-FR" dirty="0"/>
              <a:t> en 1925 puis se tourne vers la sculpture et le collage (</a:t>
            </a:r>
            <a:r>
              <a:rPr lang="fr-FR" i="1" dirty="0"/>
              <a:t>la Danseuse espagnole</a:t>
            </a:r>
            <a:r>
              <a:rPr lang="fr-FR" dirty="0"/>
              <a:t>, 1928). Il affirme alors vouloir "assassiner la peinture". En 1937, la guerre le contraint à quitter l'Espagne pour la France. Ce conflit influence grandement son </a:t>
            </a:r>
            <a:r>
              <a:rPr lang="fr-FR" dirty="0" err="1"/>
              <a:t>oeuvre</a:t>
            </a:r>
            <a:r>
              <a:rPr lang="fr-FR" dirty="0"/>
              <a:t>, autant dans les tons que dans les formes qu'il peint et crée. Après la guerre, il poursuit son art pictural en décorant des monuments ou façades (Terrace </a:t>
            </a:r>
            <a:r>
              <a:rPr lang="fr-FR" dirty="0" err="1"/>
              <a:t>Plaza</a:t>
            </a:r>
            <a:r>
              <a:rPr lang="fr-FR" dirty="0"/>
              <a:t> </a:t>
            </a:r>
            <a:r>
              <a:rPr lang="fr-FR" dirty="0" err="1"/>
              <a:t>hotel</a:t>
            </a:r>
            <a:r>
              <a:rPr lang="fr-FR" dirty="0"/>
              <a:t> à Cincinnati ou </a:t>
            </a:r>
            <a:r>
              <a:rPr lang="fr-FR" i="1" dirty="0"/>
              <a:t>la Lune et le Soleil</a:t>
            </a:r>
            <a:r>
              <a:rPr lang="fr-FR" dirty="0"/>
              <a:t> sur le bâtiment de l'Unesco à Paris). Il peint également les trois </a:t>
            </a:r>
            <a:r>
              <a:rPr lang="fr-FR" i="1" dirty="0"/>
              <a:t>Bleus </a:t>
            </a:r>
            <a:r>
              <a:rPr lang="fr-FR" dirty="0"/>
              <a:t>en 1961. Il s'éteint en 1983.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US" sz="3600" i="1" dirty="0"/>
              <a:t>Carnival of Harlequin</a:t>
            </a:r>
            <a:r>
              <a:rPr lang="en-US" sz="3600" dirty="0"/>
              <a:t>, Print - 1924-1925</a:t>
            </a:r>
            <a:endParaRPr lang="fr-FR" sz="3600" dirty="0"/>
          </a:p>
        </p:txBody>
      </p:sp>
      <p:pic>
        <p:nvPicPr>
          <p:cNvPr id="1026" name="Picture 2" descr="http://joanmiro.com/wp-content/uploads/2009/05/joanmiro4.jpg"/>
          <p:cNvPicPr>
            <a:picLocks noChangeAspect="1" noChangeArrowheads="1"/>
          </p:cNvPicPr>
          <p:nvPr/>
        </p:nvPicPr>
        <p:blipFill>
          <a:blip r:embed="rId2" cstate="print"/>
          <a:srcRect/>
          <a:stretch>
            <a:fillRect/>
          </a:stretch>
        </p:blipFill>
        <p:spPr bwMode="auto">
          <a:xfrm>
            <a:off x="755576" y="1412776"/>
            <a:ext cx="7391400" cy="5181601"/>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850106"/>
          </a:xfrm>
        </p:spPr>
        <p:txBody>
          <a:bodyPr/>
          <a:lstStyle/>
          <a:p>
            <a:r>
              <a:rPr lang="fr-FR" dirty="0"/>
              <a:t>Sieste, 1925.</a:t>
            </a:r>
          </a:p>
        </p:txBody>
      </p:sp>
      <p:pic>
        <p:nvPicPr>
          <p:cNvPr id="66562" name="Picture 2" descr="Joan Miro. Siesta. 1925 year"/>
          <p:cNvPicPr>
            <a:picLocks noChangeAspect="1" noChangeArrowheads="1"/>
          </p:cNvPicPr>
          <p:nvPr/>
        </p:nvPicPr>
        <p:blipFill>
          <a:blip r:embed="rId2" cstate="print"/>
          <a:srcRect/>
          <a:stretch>
            <a:fillRect/>
          </a:stretch>
        </p:blipFill>
        <p:spPr bwMode="auto">
          <a:xfrm>
            <a:off x="1115616" y="1196752"/>
            <a:ext cx="7115175" cy="5543551"/>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2890664" cy="6322714"/>
          </a:xfrm>
        </p:spPr>
        <p:txBody>
          <a:bodyPr/>
          <a:lstStyle/>
          <a:p>
            <a:r>
              <a:rPr lang="fr-FR" dirty="0"/>
              <a:t>Le coq</a:t>
            </a:r>
          </a:p>
        </p:txBody>
      </p:sp>
      <p:pic>
        <p:nvPicPr>
          <p:cNvPr id="64514" name="Picture 2" descr="Joan Miró Painting of Rooster"/>
          <p:cNvPicPr>
            <a:picLocks noChangeAspect="1" noChangeArrowheads="1"/>
          </p:cNvPicPr>
          <p:nvPr/>
        </p:nvPicPr>
        <p:blipFill>
          <a:blip r:embed="rId2" cstate="print"/>
          <a:srcRect/>
          <a:stretch>
            <a:fillRect/>
          </a:stretch>
        </p:blipFill>
        <p:spPr bwMode="auto">
          <a:xfrm>
            <a:off x="4211960" y="350126"/>
            <a:ext cx="4756423" cy="6213679"/>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US" dirty="0"/>
              <a:t>Still Life with Old Shoe (1937)</a:t>
            </a:r>
            <a:endParaRPr lang="fr-FR" dirty="0"/>
          </a:p>
        </p:txBody>
      </p:sp>
      <p:pic>
        <p:nvPicPr>
          <p:cNvPr id="63490" name="Picture 2" descr="http://1.bp.blogspot.com/-Sd0XkwCfZ9Q/Ta9ELqu1WHI/AAAAAAAAABQ/-1Mt6dMmGDI/s1600/joan-miro.jpg"/>
          <p:cNvPicPr>
            <a:picLocks noChangeAspect="1" noChangeArrowheads="1"/>
          </p:cNvPicPr>
          <p:nvPr/>
        </p:nvPicPr>
        <p:blipFill>
          <a:blip r:embed="rId2" cstate="print"/>
          <a:srcRect/>
          <a:stretch>
            <a:fillRect/>
          </a:stretch>
        </p:blipFill>
        <p:spPr bwMode="auto">
          <a:xfrm>
            <a:off x="755576" y="1484784"/>
            <a:ext cx="7343775" cy="4933950"/>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922114"/>
          </a:xfrm>
        </p:spPr>
        <p:txBody>
          <a:bodyPr/>
          <a:lstStyle/>
          <a:p>
            <a:r>
              <a:rPr lang="fr-FR" dirty="0"/>
              <a:t>Bleu II, 1961.</a:t>
            </a:r>
          </a:p>
        </p:txBody>
      </p:sp>
      <p:pic>
        <p:nvPicPr>
          <p:cNvPr id="65538" name="Picture 2" descr="http://www.joan-miro.info/images/works/72.jpg"/>
          <p:cNvPicPr>
            <a:picLocks noChangeAspect="1" noChangeArrowheads="1"/>
          </p:cNvPicPr>
          <p:nvPr/>
        </p:nvPicPr>
        <p:blipFill>
          <a:blip r:embed="rId2" cstate="print"/>
          <a:srcRect/>
          <a:stretch>
            <a:fillRect/>
          </a:stretch>
        </p:blipFill>
        <p:spPr bwMode="auto">
          <a:xfrm>
            <a:off x="899592" y="1268760"/>
            <a:ext cx="7115175" cy="5343526"/>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3826768" cy="1143000"/>
          </a:xfrm>
        </p:spPr>
        <p:txBody>
          <a:bodyPr/>
          <a:lstStyle/>
          <a:p>
            <a:r>
              <a:rPr lang="fr-FR" b="1" dirty="0"/>
              <a:t>Salvador Dalí</a:t>
            </a:r>
            <a:endParaRPr lang="fr-FR" dirty="0"/>
          </a:p>
        </p:txBody>
      </p:sp>
      <p:sp>
        <p:nvSpPr>
          <p:cNvPr id="3" name="Espace réservé du contenu 2"/>
          <p:cNvSpPr>
            <a:spLocks noGrp="1"/>
          </p:cNvSpPr>
          <p:nvPr>
            <p:ph idx="1"/>
          </p:nvPr>
        </p:nvSpPr>
        <p:spPr>
          <a:xfrm>
            <a:off x="323528" y="1196752"/>
            <a:ext cx="3600400" cy="4929411"/>
          </a:xfrm>
        </p:spPr>
        <p:txBody>
          <a:bodyPr>
            <a:normAutofit fontScale="70000" lnSpcReduction="20000"/>
          </a:bodyPr>
          <a:lstStyle/>
          <a:p>
            <a:pPr marL="0">
              <a:spcBef>
                <a:spcPts val="0"/>
              </a:spcBef>
              <a:buNone/>
            </a:pPr>
            <a:r>
              <a:rPr lang="fr-FR" b="1" dirty="0"/>
              <a:t>Salvador Dalí i </a:t>
            </a:r>
            <a:r>
              <a:rPr lang="fr-FR" b="1" dirty="0" err="1"/>
              <a:t>Domènech</a:t>
            </a:r>
            <a:r>
              <a:rPr lang="fr-FR" dirty="0"/>
              <a:t>, marquis de Dalí de </a:t>
            </a:r>
            <a:r>
              <a:rPr lang="fr-FR" dirty="0" err="1"/>
              <a:t>Púbol</a:t>
            </a:r>
            <a:r>
              <a:rPr lang="fr-FR" dirty="0"/>
              <a:t>, né à Figueras le 11 mai 1904 et mort dans la même ville le23 janvier 1989, est un peintre, sculpteur, graveur, scénariste et </a:t>
            </a:r>
          </a:p>
          <a:p>
            <a:pPr marL="0">
              <a:spcBef>
                <a:spcPts val="0"/>
              </a:spcBef>
              <a:buNone/>
            </a:pPr>
            <a:r>
              <a:rPr lang="fr-FR" dirty="0"/>
              <a:t>écrivain catalan de nationalité espagnole. Il est considéré comme l'un des principaux représentants du surréalisme et comme l'un des plus célèbres peintres du </a:t>
            </a:r>
            <a:r>
              <a:rPr lang="fr-FR" cap="small" dirty="0" err="1"/>
              <a:t>xx</a:t>
            </a:r>
            <a:r>
              <a:rPr lang="fr-FR" baseline="30000" dirty="0" err="1"/>
              <a:t>e</a:t>
            </a:r>
            <a:r>
              <a:rPr lang="fr-FR" dirty="0"/>
              <a:t> siècle.</a:t>
            </a:r>
          </a:p>
        </p:txBody>
      </p:sp>
      <p:sp>
        <p:nvSpPr>
          <p:cNvPr id="80898" name="AutoShape 2" descr="http://3.bp.blogspot.com/-6fUMTerQb18/UXT9WJWKVGI/AAAAAAAAEbk/ku-hKm8QqyE/s1600/salvador-dali.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80900" name="AutoShape 4" descr="http://3.bp.blogspot.com/-6fUMTerQb18/UXT9WJWKVGI/AAAAAAAAEbk/ku-hKm8QqyE/s1600/salvador-dali.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80902" name="Picture 6" descr="http://3.bp.blogspot.com/-6fUMTerQb18/UXT9WJWKVGI/AAAAAAAAEbk/ku-hKm8QqyE/s1600/salvador-dali.jpg"/>
          <p:cNvPicPr>
            <a:picLocks noChangeAspect="1" noChangeArrowheads="1"/>
          </p:cNvPicPr>
          <p:nvPr/>
        </p:nvPicPr>
        <p:blipFill>
          <a:blip r:embed="rId2" cstate="print"/>
          <a:srcRect/>
          <a:stretch>
            <a:fillRect/>
          </a:stretch>
        </p:blipFill>
        <p:spPr bwMode="auto">
          <a:xfrm>
            <a:off x="4144935" y="692696"/>
            <a:ext cx="4773913" cy="482961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19458" name="Picture 2" descr="Fichier:Allais Alphonse 1883 Carre albi.jpg"/>
          <p:cNvPicPr>
            <a:picLocks noChangeAspect="1" noChangeArrowheads="1"/>
          </p:cNvPicPr>
          <p:nvPr/>
        </p:nvPicPr>
        <p:blipFill>
          <a:blip r:embed="rId2" cstate="print"/>
          <a:srcRect/>
          <a:stretch>
            <a:fillRect/>
          </a:stretch>
        </p:blipFill>
        <p:spPr bwMode="auto">
          <a:xfrm>
            <a:off x="755576" y="1556792"/>
            <a:ext cx="7570812" cy="5072446"/>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i="1" dirty="0"/>
              <a:t>La tentation de Saint Antoine</a:t>
            </a:r>
            <a:r>
              <a:rPr lang="fr-FR" dirty="0"/>
              <a:t>, 1946.</a:t>
            </a:r>
          </a:p>
        </p:txBody>
      </p:sp>
      <p:pic>
        <p:nvPicPr>
          <p:cNvPr id="79874" name="Picture 2" descr="http://www.2-french.com/wp-content/files_mf/1357596759Dalitentationdesaintanthony1946.jpg"/>
          <p:cNvPicPr>
            <a:picLocks noChangeAspect="1" noChangeArrowheads="1"/>
          </p:cNvPicPr>
          <p:nvPr/>
        </p:nvPicPr>
        <p:blipFill>
          <a:blip r:embed="rId2" cstate="print"/>
          <a:srcRect/>
          <a:stretch>
            <a:fillRect/>
          </a:stretch>
        </p:blipFill>
        <p:spPr bwMode="auto">
          <a:xfrm>
            <a:off x="1115616" y="1340768"/>
            <a:ext cx="7176797" cy="5382598"/>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i="1" dirty="0"/>
              <a:t>La cène</a:t>
            </a:r>
            <a:r>
              <a:rPr lang="fr-FR" dirty="0"/>
              <a:t>, 1955.</a:t>
            </a:r>
          </a:p>
        </p:txBody>
      </p:sp>
      <p:sp>
        <p:nvSpPr>
          <p:cNvPr id="81922" name="AutoShape 2" descr="http://www.lacene.fr/wp-content/uploads/2011/04/la-cene-salvador-dali.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81924" name="AutoShape 4" descr="http://www.lacene.fr/wp-content/uploads/2011/04/la-cene-salvador-dali.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81926" name="AutoShape 6" descr="http://www.lacene.fr/wp-content/uploads/2011/04/la-cene-salvador-dali.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81928" name="Picture 8" descr="http://www.lacene.fr/wp-content/uploads/2011/04/la-cene-salvador-dali.jpg"/>
          <p:cNvPicPr>
            <a:picLocks noChangeAspect="1" noChangeArrowheads="1"/>
          </p:cNvPicPr>
          <p:nvPr/>
        </p:nvPicPr>
        <p:blipFill>
          <a:blip r:embed="rId2" cstate="print"/>
          <a:srcRect/>
          <a:stretch>
            <a:fillRect/>
          </a:stretch>
        </p:blipFill>
        <p:spPr bwMode="auto">
          <a:xfrm>
            <a:off x="899592" y="1556792"/>
            <a:ext cx="7132340" cy="4651871"/>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3250704" cy="5962674"/>
          </a:xfrm>
        </p:spPr>
        <p:txBody>
          <a:bodyPr/>
          <a:lstStyle/>
          <a:p>
            <a:r>
              <a:rPr lang="fr-FR" i="1" dirty="0"/>
              <a:t>Gala </a:t>
            </a:r>
          </a:p>
        </p:txBody>
      </p:sp>
      <p:pic>
        <p:nvPicPr>
          <p:cNvPr id="82946" name="Picture 2" descr="http://suplementosabado.files.wordpress.com/2008/06/dali-gala1.jpg"/>
          <p:cNvPicPr>
            <a:picLocks noChangeAspect="1" noChangeArrowheads="1"/>
          </p:cNvPicPr>
          <p:nvPr/>
        </p:nvPicPr>
        <p:blipFill>
          <a:blip r:embed="rId2" cstate="print"/>
          <a:srcRect/>
          <a:stretch>
            <a:fillRect/>
          </a:stretch>
        </p:blipFill>
        <p:spPr bwMode="auto">
          <a:xfrm>
            <a:off x="4067944" y="116632"/>
            <a:ext cx="4777162" cy="6593178"/>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3394720" cy="5962674"/>
          </a:xfrm>
        </p:spPr>
        <p:txBody>
          <a:bodyPr/>
          <a:lstStyle/>
          <a:p>
            <a:r>
              <a:rPr lang="fr-FR" i="1" dirty="0"/>
              <a:t>Crucifixion</a:t>
            </a:r>
            <a:r>
              <a:rPr lang="fr-FR" dirty="0"/>
              <a:t> </a:t>
            </a:r>
            <a:br>
              <a:rPr lang="fr-FR" dirty="0"/>
            </a:br>
            <a:r>
              <a:rPr lang="fr-FR" dirty="0"/>
              <a:t>1954.</a:t>
            </a:r>
          </a:p>
        </p:txBody>
      </p:sp>
      <p:pic>
        <p:nvPicPr>
          <p:cNvPr id="1026" name="Picture 2" descr="http://www.eternels-eclairs.fr/images/peinture/tableaux/salvador-dali-HD/salvador-dali-crucifixion.jpg"/>
          <p:cNvPicPr>
            <a:picLocks noChangeAspect="1" noChangeArrowheads="1"/>
          </p:cNvPicPr>
          <p:nvPr/>
        </p:nvPicPr>
        <p:blipFill>
          <a:blip r:embed="rId2" cstate="print"/>
          <a:srcRect/>
          <a:stretch>
            <a:fillRect/>
          </a:stretch>
        </p:blipFill>
        <p:spPr bwMode="auto">
          <a:xfrm>
            <a:off x="4860032" y="140364"/>
            <a:ext cx="4049663" cy="6505392"/>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3034680" cy="6178698"/>
          </a:xfrm>
        </p:spPr>
        <p:txBody>
          <a:bodyPr/>
          <a:lstStyle/>
          <a:p>
            <a:r>
              <a:rPr lang="fr-FR" i="1" dirty="0"/>
              <a:t>Le rêve de Christophe Colomb</a:t>
            </a:r>
            <a:br>
              <a:rPr lang="fr-FR" dirty="0"/>
            </a:br>
            <a:r>
              <a:rPr lang="fr-FR" dirty="0"/>
              <a:t>1959.</a:t>
            </a:r>
            <a:br>
              <a:rPr lang="fr-FR" dirty="0"/>
            </a:br>
            <a:endParaRPr lang="fr-FR" dirty="0"/>
          </a:p>
        </p:txBody>
      </p:sp>
      <p:pic>
        <p:nvPicPr>
          <p:cNvPr id="91138" name="Picture 2" descr="http://www.eternels-eclairs.fr/images/peinture/tableaux/salvador-dali-HD/salvador-dali-reve-christophe-colomb.jpg"/>
          <p:cNvPicPr>
            <a:picLocks noChangeAspect="1" noChangeArrowheads="1"/>
          </p:cNvPicPr>
          <p:nvPr/>
        </p:nvPicPr>
        <p:blipFill>
          <a:blip r:embed="rId2" cstate="print"/>
          <a:srcRect/>
          <a:stretch>
            <a:fillRect/>
          </a:stretch>
        </p:blipFill>
        <p:spPr bwMode="auto">
          <a:xfrm>
            <a:off x="3851920" y="118505"/>
            <a:ext cx="4921771" cy="6426313"/>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39952" y="274638"/>
            <a:ext cx="4546848" cy="1143000"/>
          </a:xfrm>
        </p:spPr>
        <p:txBody>
          <a:bodyPr/>
          <a:lstStyle/>
          <a:p>
            <a:r>
              <a:rPr lang="fr-FR" dirty="0"/>
              <a:t>Pablo Picasso</a:t>
            </a:r>
          </a:p>
        </p:txBody>
      </p:sp>
      <p:sp>
        <p:nvSpPr>
          <p:cNvPr id="3" name="Espace réservé du contenu 2"/>
          <p:cNvSpPr>
            <a:spLocks noGrp="1"/>
          </p:cNvSpPr>
          <p:nvPr>
            <p:ph idx="1"/>
          </p:nvPr>
        </p:nvSpPr>
        <p:spPr>
          <a:xfrm>
            <a:off x="179512" y="332656"/>
            <a:ext cx="3384376" cy="6192688"/>
          </a:xfrm>
        </p:spPr>
        <p:txBody>
          <a:bodyPr>
            <a:normAutofit fontScale="70000" lnSpcReduction="20000"/>
          </a:bodyPr>
          <a:lstStyle/>
          <a:p>
            <a:pPr marL="0">
              <a:spcBef>
                <a:spcPts val="0"/>
              </a:spcBef>
              <a:buNone/>
            </a:pPr>
            <a:r>
              <a:rPr lang="fr-FR" b="1" dirty="0"/>
              <a:t>Pablo Ruiz Picasso</a:t>
            </a:r>
            <a:r>
              <a:rPr lang="fr-FR" dirty="0"/>
              <a:t>, né à Malaga, Espagne, le 25 octobre 1881 et mort le 8 avril 1973 (à 91 ans) à Mougins, France, est un peintre, dessinateur et sculpteur espagnol ayant passé l'essentiel de sa vie en France.</a:t>
            </a:r>
          </a:p>
          <a:p>
            <a:pPr marL="0">
              <a:spcBef>
                <a:spcPts val="0"/>
              </a:spcBef>
              <a:buNone/>
            </a:pPr>
            <a:r>
              <a:rPr lang="fr-FR" dirty="0"/>
              <a:t>Artiste utilisant tous les supports pour son travail, il est considéré comme le fondateur du cubisme avec Georges Braque et un compagnon d'art du surréalisme. Il est l'un des plus importants artistes du </a:t>
            </a:r>
            <a:r>
              <a:rPr lang="fr-FR" cap="small" dirty="0" err="1"/>
              <a:t>xx</a:t>
            </a:r>
            <a:r>
              <a:rPr lang="fr-FR" baseline="30000" dirty="0" err="1"/>
              <a:t>e</a:t>
            </a:r>
            <a:r>
              <a:rPr lang="fr-FR" dirty="0"/>
              <a:t> siècle, tant par ses apports techniques et formels que par ses prises de positions politiques.</a:t>
            </a:r>
          </a:p>
          <a:p>
            <a:pPr marL="0">
              <a:spcBef>
                <a:spcPts val="0"/>
              </a:spcBef>
              <a:buNone/>
            </a:pPr>
            <a:endParaRPr lang="fr-FR" dirty="0"/>
          </a:p>
        </p:txBody>
      </p:sp>
      <p:pic>
        <p:nvPicPr>
          <p:cNvPr id="84994" name="Picture 2" descr="http://ridiculouslyinteresting.files.wordpress.com/2012/05/shirtless-picasso-32.jpg"/>
          <p:cNvPicPr>
            <a:picLocks noChangeAspect="1" noChangeArrowheads="1"/>
          </p:cNvPicPr>
          <p:nvPr/>
        </p:nvPicPr>
        <p:blipFill>
          <a:blip r:embed="rId2" cstate="print"/>
          <a:srcRect/>
          <a:stretch>
            <a:fillRect/>
          </a:stretch>
        </p:blipFill>
        <p:spPr bwMode="auto">
          <a:xfrm>
            <a:off x="3760470" y="1628800"/>
            <a:ext cx="4746273" cy="4818551"/>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3538736" cy="6106690"/>
          </a:xfrm>
        </p:spPr>
        <p:txBody>
          <a:bodyPr/>
          <a:lstStyle/>
          <a:p>
            <a:r>
              <a:rPr lang="fr-FR" dirty="0"/>
              <a:t>Le vieux guitariste,</a:t>
            </a:r>
            <a:br>
              <a:rPr lang="fr-FR" dirty="0"/>
            </a:br>
            <a:r>
              <a:rPr lang="fr-FR" dirty="0"/>
              <a:t>1903.</a:t>
            </a:r>
          </a:p>
        </p:txBody>
      </p:sp>
      <p:pic>
        <p:nvPicPr>
          <p:cNvPr id="87044" name="Picture 4" descr="http://www.eternels-eclairs.fr/images/peinture/tableaux/pablo-picasso-HD/pablo-picasso-vieux-guitariste.jpg"/>
          <p:cNvPicPr>
            <a:picLocks noChangeAspect="1" noChangeArrowheads="1"/>
          </p:cNvPicPr>
          <p:nvPr/>
        </p:nvPicPr>
        <p:blipFill>
          <a:blip r:embed="rId2" cstate="print"/>
          <a:srcRect/>
          <a:stretch>
            <a:fillRect/>
          </a:stretch>
        </p:blipFill>
        <p:spPr bwMode="auto">
          <a:xfrm>
            <a:off x="4644008" y="263596"/>
            <a:ext cx="4145348" cy="6189740"/>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2314600" cy="6178698"/>
          </a:xfrm>
        </p:spPr>
        <p:txBody>
          <a:bodyPr>
            <a:normAutofit/>
          </a:bodyPr>
          <a:lstStyle/>
          <a:p>
            <a:r>
              <a:rPr lang="fr-FR" sz="3200" i="1" dirty="0"/>
              <a:t>Les demoiselles d’Avignon</a:t>
            </a:r>
            <a:r>
              <a:rPr lang="fr-FR" sz="3200" dirty="0"/>
              <a:t>, 1907.</a:t>
            </a:r>
          </a:p>
        </p:txBody>
      </p:sp>
      <p:pic>
        <p:nvPicPr>
          <p:cNvPr id="83970" name="Picture 2" descr="http://www.arthistoryarchive.com/arthistory/cubism/images/PabloPicasso-Les-Demoiselles-dAvignon-1907.jpg"/>
          <p:cNvPicPr>
            <a:picLocks noChangeAspect="1" noChangeArrowheads="1"/>
          </p:cNvPicPr>
          <p:nvPr/>
        </p:nvPicPr>
        <p:blipFill>
          <a:blip r:embed="rId2" cstate="print"/>
          <a:srcRect/>
          <a:stretch>
            <a:fillRect/>
          </a:stretch>
        </p:blipFill>
        <p:spPr bwMode="auto">
          <a:xfrm>
            <a:off x="2843808" y="476672"/>
            <a:ext cx="5906437" cy="6171084"/>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2458616" cy="6250706"/>
          </a:xfrm>
        </p:spPr>
        <p:txBody>
          <a:bodyPr/>
          <a:lstStyle/>
          <a:p>
            <a:r>
              <a:rPr lang="fr-FR" dirty="0"/>
              <a:t>Portrait de </a:t>
            </a:r>
            <a:r>
              <a:rPr lang="fr-FR" dirty="0" err="1"/>
              <a:t>Marie-thérèse</a:t>
            </a:r>
            <a:r>
              <a:rPr lang="fr-FR" dirty="0"/>
              <a:t>,</a:t>
            </a:r>
            <a:br>
              <a:rPr lang="fr-FR" dirty="0"/>
            </a:br>
            <a:r>
              <a:rPr lang="fr-FR" dirty="0"/>
              <a:t>1931.</a:t>
            </a:r>
          </a:p>
        </p:txBody>
      </p:sp>
      <p:pic>
        <p:nvPicPr>
          <p:cNvPr id="86018" name="Picture 2" descr="http://4.bp.blogspot.com/--EQfm-zs09U/Tv7ZV7u8KZI/AAAAAAAAAew/n1kmL48mnpA/s1600/marie_therese_de_picasso.jpg"/>
          <p:cNvPicPr>
            <a:picLocks noChangeAspect="1" noChangeArrowheads="1"/>
          </p:cNvPicPr>
          <p:nvPr/>
        </p:nvPicPr>
        <p:blipFill>
          <a:blip r:embed="rId2" cstate="print"/>
          <a:srcRect/>
          <a:stretch>
            <a:fillRect/>
          </a:stretch>
        </p:blipFill>
        <p:spPr bwMode="auto">
          <a:xfrm>
            <a:off x="3563888" y="332656"/>
            <a:ext cx="5019216" cy="6262836"/>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i="1" dirty="0"/>
              <a:t>Andy Warhol</a:t>
            </a:r>
            <a:r>
              <a:rPr lang="fr-FR" dirty="0"/>
              <a:t> </a:t>
            </a:r>
          </a:p>
        </p:txBody>
      </p:sp>
      <p:sp>
        <p:nvSpPr>
          <p:cNvPr id="3" name="ZoneTexte 2"/>
          <p:cNvSpPr txBox="1"/>
          <p:nvPr/>
        </p:nvSpPr>
        <p:spPr>
          <a:xfrm>
            <a:off x="539552" y="1988840"/>
            <a:ext cx="7848872" cy="4062651"/>
          </a:xfrm>
          <a:prstGeom prst="rect">
            <a:avLst/>
          </a:prstGeom>
          <a:noFill/>
        </p:spPr>
        <p:txBody>
          <a:bodyPr wrap="square" rtlCol="0">
            <a:spAutoFit/>
          </a:bodyPr>
          <a:lstStyle/>
          <a:p>
            <a:pPr algn="just"/>
            <a:r>
              <a:rPr lang="fr-FR" sz="2400" b="1" i="1" dirty="0"/>
              <a:t>Andy Warhol</a:t>
            </a:r>
            <a:r>
              <a:rPr lang="fr-FR" sz="2400" dirty="0"/>
              <a:t>, de son vrai nom Andrew </a:t>
            </a:r>
            <a:r>
              <a:rPr lang="fr-FR" sz="2400" dirty="0" err="1"/>
              <a:t>Warhola</a:t>
            </a:r>
            <a:r>
              <a:rPr lang="fr-FR" sz="2400" dirty="0"/>
              <a:t>, est né le 6 août 1928 à Pittsburgh en Pennsylvanie de parents immigrés aux États-Unis, il a deux frères aînés. Il devient peintre, producteur, réalisateur, acteur et auteur. Dans les années 1950, il fut amoureux de Marilyn Monroe ce qui l'inspira pour ses œuvres futures, mais il est également connu pour ses </a:t>
            </a:r>
            <a:r>
              <a:rPr lang="fr-FR" sz="2400" dirty="0" err="1"/>
              <a:t>oeuvres</a:t>
            </a:r>
            <a:r>
              <a:rPr lang="fr-FR" sz="2400" dirty="0"/>
              <a:t> sur les célébrités comme Elvis Presley, Liz Taylor, Mao </a:t>
            </a:r>
            <a:r>
              <a:rPr lang="fr-FR" sz="2400" dirty="0" err="1"/>
              <a:t>Zedong</a:t>
            </a:r>
            <a:r>
              <a:rPr lang="fr-FR" sz="2400" dirty="0"/>
              <a:t>... dans sa période « sérigraphie » entre 62 et 64. Le 3 juin 1968 on tente de l'assassiner. L’artiste décéda à 58 ans, le 22 février 1987 à New York.</a:t>
            </a:r>
          </a:p>
          <a:p>
            <a:endParaRPr lang="fr-F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err="1"/>
              <a:t>Vassily</a:t>
            </a:r>
            <a:r>
              <a:rPr lang="fr-FR" dirty="0"/>
              <a:t> Kandinsky</a:t>
            </a:r>
          </a:p>
        </p:txBody>
      </p:sp>
      <p:sp>
        <p:nvSpPr>
          <p:cNvPr id="3" name="ZoneTexte 2"/>
          <p:cNvSpPr txBox="1"/>
          <p:nvPr/>
        </p:nvSpPr>
        <p:spPr>
          <a:xfrm>
            <a:off x="755576" y="1772816"/>
            <a:ext cx="7848872" cy="4524315"/>
          </a:xfrm>
          <a:prstGeom prst="rect">
            <a:avLst/>
          </a:prstGeom>
          <a:noFill/>
        </p:spPr>
        <p:txBody>
          <a:bodyPr wrap="square" rtlCol="0">
            <a:spAutoFit/>
          </a:bodyPr>
          <a:lstStyle/>
          <a:p>
            <a:r>
              <a:rPr lang="fr-FR" dirty="0"/>
              <a:t>Destiné à une carrière juridique, Kandinsky abandonne ses études de droit pour l’académie des </a:t>
            </a:r>
            <a:r>
              <a:rPr lang="fr-FR" dirty="0" err="1"/>
              <a:t>Beaux-Arts</a:t>
            </a:r>
            <a:r>
              <a:rPr lang="fr-FR" dirty="0"/>
              <a:t> de Munich où il se forme aux rudiments de la peinture de 1896 à 1900. Pendant cette période, il produit ses premières œuvres et affirme progressivement son style. Il s’essaie au naturalisme mais c’est dans la peinture impressionniste qu’il parvient véritablement s’épanouir. A travers une peinture déstructurée et colorée inspirée de titres de musique, </a:t>
            </a:r>
            <a:r>
              <a:rPr lang="fr-FR" b="1" dirty="0"/>
              <a:t>il fonde l’art abstrait. </a:t>
            </a:r>
            <a:br>
              <a:rPr lang="fr-FR" dirty="0"/>
            </a:br>
            <a:br>
              <a:rPr lang="fr-FR" dirty="0"/>
            </a:br>
            <a:r>
              <a:rPr lang="fr-FR" dirty="0"/>
              <a:t>Durant son existence, il participe à la formation de plusieurs groupes artistiques qui vont contribuer à nourrir son art. Le plus célèbre d’entre eux est le groupe du </a:t>
            </a:r>
            <a:r>
              <a:rPr lang="fr-FR" b="1" dirty="0"/>
              <a:t>Cavalier Bleu</a:t>
            </a:r>
            <a:r>
              <a:rPr lang="fr-FR" dirty="0"/>
              <a:t> (Der </a:t>
            </a:r>
            <a:r>
              <a:rPr lang="fr-FR" dirty="0" err="1"/>
              <a:t>Blaue</a:t>
            </a:r>
            <a:r>
              <a:rPr lang="fr-FR" dirty="0"/>
              <a:t> </a:t>
            </a:r>
            <a:r>
              <a:rPr lang="fr-FR" dirty="0" err="1"/>
              <a:t>Reiter</a:t>
            </a:r>
            <a:r>
              <a:rPr lang="fr-FR" dirty="0"/>
              <a:t>) fondé avec Franz Marc et d’autres expressionnistes allemands. Ce courant contribuera à diffuser l’art moderne dans la société. L’artiste aime également transmettre son savoir. Il publie quelques recueils dont l’ouvrage « Du Spirituel dans l’Art » en 1910, fonde le musée de la Culture Picturale en 1919 et débute une carrière d’enseignant à l’université de Moscou dès l’année suivante. Quittant Moscou en 1921, il s’installe en Allemagne puis en France où il poursuit son œuvre jusqu’à sa mort en 1944.</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850106"/>
          </a:xfrm>
        </p:spPr>
        <p:txBody>
          <a:bodyPr>
            <a:normAutofit/>
          </a:bodyPr>
          <a:lstStyle/>
          <a:p>
            <a:r>
              <a:rPr lang="fr-FR" sz="3600" dirty="0"/>
              <a:t>Andy Warhol, </a:t>
            </a:r>
            <a:r>
              <a:rPr lang="fr-FR" sz="3600" i="1" dirty="0" err="1"/>
              <a:t>Campbell's</a:t>
            </a:r>
            <a:r>
              <a:rPr lang="fr-FR" sz="3600" i="1" dirty="0"/>
              <a:t> </a:t>
            </a:r>
            <a:r>
              <a:rPr lang="fr-FR" sz="3600" i="1" dirty="0" err="1"/>
              <a:t>Soup</a:t>
            </a:r>
            <a:r>
              <a:rPr lang="fr-FR" sz="3600" i="1" dirty="0"/>
              <a:t> </a:t>
            </a:r>
            <a:r>
              <a:rPr lang="fr-FR" sz="3600" i="1" dirty="0" err="1"/>
              <a:t>Cans</a:t>
            </a:r>
            <a:r>
              <a:rPr lang="fr-FR" sz="3600" dirty="0"/>
              <a:t>, 1962.</a:t>
            </a:r>
          </a:p>
        </p:txBody>
      </p:sp>
      <p:pic>
        <p:nvPicPr>
          <p:cNvPr id="3" name="images2"/>
          <p:cNvPicPr/>
          <p:nvPr/>
        </p:nvPicPr>
        <p:blipFill>
          <a:blip r:embed="rId2" cstate="print">
            <a:alphaModFix/>
            <a:lum/>
          </a:blip>
          <a:srcRect/>
          <a:stretch>
            <a:fillRect/>
          </a:stretch>
        </p:blipFill>
        <p:spPr>
          <a:xfrm>
            <a:off x="1475656" y="980728"/>
            <a:ext cx="6079787" cy="3035030"/>
          </a:xfrm>
          <a:prstGeom prst="rect">
            <a:avLst/>
          </a:prstGeom>
        </p:spPr>
      </p:pic>
      <p:sp>
        <p:nvSpPr>
          <p:cNvPr id="4" name="ZoneTexte 3"/>
          <p:cNvSpPr txBox="1"/>
          <p:nvPr/>
        </p:nvSpPr>
        <p:spPr>
          <a:xfrm>
            <a:off x="611560" y="4221088"/>
            <a:ext cx="7920880" cy="2862322"/>
          </a:xfrm>
          <a:prstGeom prst="rect">
            <a:avLst/>
          </a:prstGeom>
          <a:noFill/>
        </p:spPr>
        <p:txBody>
          <a:bodyPr wrap="square" rtlCol="0">
            <a:spAutoFit/>
          </a:bodyPr>
          <a:lstStyle/>
          <a:p>
            <a:r>
              <a:rPr lang="fr-FR" dirty="0"/>
              <a:t>L’œuvre consiste en trente-deux toiles peintes, et représentant chacune une boîte de conserve appertisée de </a:t>
            </a:r>
            <a:r>
              <a:rPr lang="fr-FR" dirty="0">
                <a:hlinkClick r:id="rId3"/>
              </a:rPr>
              <a:t>soupe Campbell</a:t>
            </a:r>
            <a:r>
              <a:rPr lang="fr-FR" dirty="0"/>
              <a:t> – une de chaque variété de soupe en conserve proposée par la marque à cette époque. Les peintures individuelles ont été fabriquées avec un procédé sérigraphique semi-mécanique, dans un style non pictural. Cette œuvre, basée sur des thèmes de la </a:t>
            </a:r>
            <a:r>
              <a:rPr lang="fr-FR" dirty="0">
                <a:hlinkClick r:id="rId4"/>
              </a:rPr>
              <a:t>culture populaire</a:t>
            </a:r>
            <a:r>
              <a:rPr lang="fr-FR" dirty="0"/>
              <a:t>, a propulsé le pop art comme mouvement artistique majeur aux États-Unis. Le nombres de toiles correspond aux différentes variétés de soupe vendus par « Campbell </a:t>
            </a:r>
            <a:r>
              <a:rPr lang="fr-FR" dirty="0" err="1"/>
              <a:t>soup</a:t>
            </a:r>
            <a:r>
              <a:rPr lang="fr-FR" dirty="0"/>
              <a:t> </a:t>
            </a:r>
            <a:r>
              <a:rPr lang="fr-FR" dirty="0" err="1"/>
              <a:t>Company</a:t>
            </a:r>
            <a:r>
              <a:rPr lang="fr-FR" dirty="0"/>
              <a:t> ». Warhol a attribué une saveur différente à chaque toile en se référant à une liste de produits fournis par Campbell.</a:t>
            </a:r>
          </a:p>
          <a:p>
            <a:endParaRPr lang="fr-F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u="sng" dirty="0"/>
              <a:t>Francis Bacon</a:t>
            </a:r>
            <a:endParaRPr lang="fr-FR" dirty="0"/>
          </a:p>
        </p:txBody>
      </p:sp>
      <p:sp>
        <p:nvSpPr>
          <p:cNvPr id="3" name="Espace réservé du contenu 2"/>
          <p:cNvSpPr>
            <a:spLocks noGrp="1"/>
          </p:cNvSpPr>
          <p:nvPr>
            <p:ph idx="1"/>
          </p:nvPr>
        </p:nvSpPr>
        <p:spPr/>
        <p:txBody>
          <a:bodyPr>
            <a:normAutofit fontScale="92500" lnSpcReduction="20000"/>
          </a:bodyPr>
          <a:lstStyle/>
          <a:p>
            <a:r>
              <a:rPr lang="fr-FR" dirty="0"/>
              <a:t>Francis Bacon, né en 1909 à Dublin de parents britanniques et décédé en 1992 à Madrid. Enfant malade, il est rejeté du foyer familial après avoir révélé de son homosexualité à l’âge de 16 ans. </a:t>
            </a:r>
            <a:r>
              <a:rPr lang="fr-FR" u="sng" dirty="0"/>
              <a:t>Ses œuvres ?</a:t>
            </a:r>
            <a:r>
              <a:rPr lang="fr-FR" dirty="0"/>
              <a:t>  Francis Bacon est célèbre pour son style bien particulier, celui de la déformation de l’image humaine, de l’esthétique de l’angoisse, de l’épouvante voire de l’isolement. </a:t>
            </a:r>
          </a:p>
          <a:p>
            <a:r>
              <a:rPr lang="fr-FR" dirty="0"/>
              <a:t>« Je crois que l’homme aujourd’hui réalise qu’il est un accident, que son existence est futile et qu’il a à jouer un jeu insensé »</a:t>
            </a:r>
          </a:p>
          <a:p>
            <a:endParaRPr lang="fr-F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u="sng" dirty="0"/>
              <a:t>Portrait d’</a:t>
            </a:r>
            <a:r>
              <a:rPr lang="fr-FR" b="1" u="sng" dirty="0" err="1"/>
              <a:t>Henrietta</a:t>
            </a:r>
            <a:r>
              <a:rPr lang="fr-FR" b="1" u="sng" dirty="0"/>
              <a:t> </a:t>
            </a:r>
            <a:r>
              <a:rPr lang="fr-FR" b="1" u="sng" dirty="0" err="1"/>
              <a:t>Moraes</a:t>
            </a:r>
            <a:r>
              <a:rPr lang="fr-FR" b="1" u="sng" dirty="0"/>
              <a:t>, 1963</a:t>
            </a:r>
            <a:r>
              <a:rPr lang="fr-FR" dirty="0"/>
              <a:t>.</a:t>
            </a:r>
          </a:p>
        </p:txBody>
      </p:sp>
      <p:pic>
        <p:nvPicPr>
          <p:cNvPr id="3" name="Image 2" descr="http://2.bp.blogspot.com/_txuBTB2__fE/SfBDRuDRUTI/AAAAAAAAKmY/wwWlvXopF-A/s1600/henrietta-moraes.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556792"/>
            <a:ext cx="7557120" cy="4360912"/>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85000" lnSpcReduction="10000"/>
          </a:bodyPr>
          <a:lstStyle/>
          <a:p>
            <a:r>
              <a:rPr lang="fr-FR" dirty="0"/>
              <a:t>Dans le coin d’une chambre, un lit. Sur le lit, une femme. Forme voluptueuse, on reconnaît le corps nu d’une femme. Mais où est son visage ? Qu’arrive-t-il à sa chair ? Une humaine dont l’image est monstrueusement déformée. Un tableau figuratif et déformé, composé et compulsif, froid et violent, attirant et répugnant. La peinture de Francis Bacon ne se lit pas facilement. Le monstre, l’humain, la cage, la viande, l’accident, le sexe sont des motifs récurrents de son œuvre, qui font du Portrait d’</a:t>
            </a:r>
            <a:r>
              <a:rPr lang="fr-FR" dirty="0" err="1"/>
              <a:t>Henrietta</a:t>
            </a:r>
            <a:r>
              <a:rPr lang="fr-FR" dirty="0"/>
              <a:t> </a:t>
            </a:r>
            <a:r>
              <a:rPr lang="fr-FR" dirty="0" err="1"/>
              <a:t>Moraes</a:t>
            </a:r>
            <a:r>
              <a:rPr lang="fr-FR" dirty="0"/>
              <a:t> un tableau représentatif, si ce n’est emblématique.</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3568" y="476672"/>
            <a:ext cx="7772400" cy="1470025"/>
          </a:xfrm>
        </p:spPr>
        <p:txBody>
          <a:bodyPr/>
          <a:lstStyle/>
          <a:p>
            <a:r>
              <a:rPr lang="fr-FR" dirty="0"/>
              <a:t>Joseph </a:t>
            </a:r>
            <a:r>
              <a:rPr lang="fr-FR" dirty="0" err="1"/>
              <a:t>Kosuth</a:t>
            </a:r>
            <a:endParaRPr lang="fr-FR" dirty="0"/>
          </a:p>
        </p:txBody>
      </p:sp>
      <p:sp>
        <p:nvSpPr>
          <p:cNvPr id="4" name="ZoneTexte 3"/>
          <p:cNvSpPr txBox="1"/>
          <p:nvPr/>
        </p:nvSpPr>
        <p:spPr>
          <a:xfrm>
            <a:off x="827584" y="1988840"/>
            <a:ext cx="8064896" cy="4154984"/>
          </a:xfrm>
          <a:prstGeom prst="rect">
            <a:avLst/>
          </a:prstGeom>
          <a:noFill/>
        </p:spPr>
        <p:txBody>
          <a:bodyPr wrap="square" rtlCol="0">
            <a:spAutoFit/>
          </a:bodyPr>
          <a:lstStyle/>
          <a:p>
            <a:r>
              <a:rPr lang="fr-FR" sz="2400" b="1" dirty="0"/>
              <a:t>Joseph </a:t>
            </a:r>
            <a:r>
              <a:rPr lang="fr-FR" sz="2400" b="1" dirty="0" err="1"/>
              <a:t>Kosuth</a:t>
            </a:r>
            <a:r>
              <a:rPr lang="fr-FR" sz="2400" dirty="0"/>
              <a:t> (né le 31 janvier 1945 à Toledo (Ohio)) est un artiste américain faisant partie de l’art conceptuel, art dont il fut le chef de file dès 1965.Il vit actuellement entre New York et Rome.</a:t>
            </a:r>
          </a:p>
          <a:p>
            <a:endParaRPr lang="fr-FR" sz="2400" dirty="0"/>
          </a:p>
          <a:p>
            <a:r>
              <a:rPr lang="fr-FR" sz="2400" dirty="0"/>
              <a:t>il affirme que l’art est langage, que l’art relève du domaine des idées, qu’il n’a rien à voir avec l’esthétique ou le goût. Il parle de « propositions artistiques » plutôt que d’« œuvres ». Pour lui, « Une œuvre d’art est une présentation de l’intention de l’artiste : si celui-ci déclare que cette œuvre d’art-ci est de l’art, cela signifie que c’est une définition de l’art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uploads4.wikipaintings.org/images/joseph-kosuth/one-and-three-chairs.jpg"/>
          <p:cNvPicPr>
            <a:picLocks noChangeAspect="1" noChangeArrowheads="1"/>
          </p:cNvPicPr>
          <p:nvPr/>
        </p:nvPicPr>
        <p:blipFill>
          <a:blip r:embed="rId2" cstate="print"/>
          <a:srcRect/>
          <a:stretch>
            <a:fillRect/>
          </a:stretch>
        </p:blipFill>
        <p:spPr bwMode="auto">
          <a:xfrm>
            <a:off x="1619672" y="548680"/>
            <a:ext cx="5851266" cy="4149080"/>
          </a:xfrm>
          <a:prstGeom prst="rect">
            <a:avLst/>
          </a:prstGeom>
          <a:noFill/>
        </p:spPr>
      </p:pic>
      <p:sp>
        <p:nvSpPr>
          <p:cNvPr id="3" name="ZoneTexte 2"/>
          <p:cNvSpPr txBox="1"/>
          <p:nvPr/>
        </p:nvSpPr>
        <p:spPr>
          <a:xfrm>
            <a:off x="467544" y="5301208"/>
            <a:ext cx="8064896" cy="923330"/>
          </a:xfrm>
          <a:prstGeom prst="rect">
            <a:avLst/>
          </a:prstGeom>
          <a:noFill/>
        </p:spPr>
        <p:txBody>
          <a:bodyPr wrap="square" rtlCol="0">
            <a:spAutoFit/>
          </a:bodyPr>
          <a:lstStyle/>
          <a:p>
            <a:r>
              <a:rPr lang="fr-FR" b="1" i="1" dirty="0"/>
              <a:t>One and </a:t>
            </a:r>
            <a:r>
              <a:rPr lang="fr-FR" b="1" i="1" dirty="0" err="1"/>
              <a:t>Three</a:t>
            </a:r>
            <a:r>
              <a:rPr lang="fr-FR" b="1" i="1" dirty="0"/>
              <a:t> Chairs</a:t>
            </a:r>
            <a:r>
              <a:rPr lang="fr-FR" dirty="0"/>
              <a:t> est une œuvre de Joseph </a:t>
            </a:r>
            <a:r>
              <a:rPr lang="fr-FR" dirty="0" err="1"/>
              <a:t>Kosuth</a:t>
            </a:r>
            <a:r>
              <a:rPr lang="fr-FR" dirty="0"/>
              <a:t>, appartenant au mouvement de l'art conceptuel ; elle consiste en une chaise, une photographie de cette chaise et une définition de dictionnaire </a:t>
            </a:r>
            <a:r>
              <a:rPr lang="fr-FR" dirty="0" err="1"/>
              <a:t>enlargie</a:t>
            </a:r>
            <a:r>
              <a:rPr lang="fr-FR" dirty="0"/>
              <a:t> du mot « chaise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Basquiat</a:t>
            </a:r>
            <a:endParaRPr lang="fr-FR" dirty="0"/>
          </a:p>
        </p:txBody>
      </p:sp>
      <p:sp>
        <p:nvSpPr>
          <p:cNvPr id="3" name="Espace réservé du contenu 2"/>
          <p:cNvSpPr>
            <a:spLocks noGrp="1"/>
          </p:cNvSpPr>
          <p:nvPr>
            <p:ph idx="1"/>
          </p:nvPr>
        </p:nvSpPr>
        <p:spPr/>
        <p:txBody>
          <a:bodyPr/>
          <a:lstStyle/>
          <a:p>
            <a:r>
              <a:rPr lang="fr-FR" dirty="0">
                <a:solidFill>
                  <a:srgbClr val="333333"/>
                </a:solidFill>
                <a:latin typeface="Arial"/>
              </a:rPr>
              <a:t>La carrière de </a:t>
            </a:r>
            <a:r>
              <a:rPr lang="fr-FR" i="1" dirty="0" err="1">
                <a:solidFill>
                  <a:srgbClr val="333333"/>
                </a:solidFill>
                <a:latin typeface="Arial"/>
              </a:rPr>
              <a:t>Basquiat</a:t>
            </a:r>
            <a:r>
              <a:rPr lang="fr-FR" dirty="0">
                <a:solidFill>
                  <a:srgbClr val="333333"/>
                </a:solidFill>
                <a:latin typeface="Arial"/>
              </a:rPr>
              <a:t> se divise en trois périodes spécifiques et particulièrement significatives. Durant la première, entre 1980 et 1982, l'artiste démontre son obsession pour la mort de l'homme en peignant, la plupart du temps sur toile, des représentations de silhouettes squelettiques ainsi que des visages s'apparentant à des masques. </a:t>
            </a:r>
            <a:endParaRPr lang="fr-F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Fallen Angel, 1981.</a:t>
            </a:r>
          </a:p>
        </p:txBody>
      </p:sp>
      <p:sp>
        <p:nvSpPr>
          <p:cNvPr id="1028" name="AutoShape 4" descr="http://t3.gstatic.com/images?q=tbn:ANd9GcSMxJEwLyHx3239xhLZukHmQw0p4yp9oEcgD4bZ80k3_SR0ljDG03QIqxcuQ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1032" name="Picture 8" descr="http://2.bp.blogspot.com/-er83it2QyrY/T4OnhI-Zo-I/AAAAAAAAAA4/LrtgDCiG5zU/s1600/Jean-Michel+Basquiat,+Fallen+Angel,+1981.jpg"/>
          <p:cNvPicPr>
            <a:picLocks noChangeAspect="1" noChangeArrowheads="1"/>
          </p:cNvPicPr>
          <p:nvPr/>
        </p:nvPicPr>
        <p:blipFill>
          <a:blip r:embed="rId2" cstate="print"/>
          <a:srcRect/>
          <a:stretch>
            <a:fillRect/>
          </a:stretch>
        </p:blipFill>
        <p:spPr bwMode="auto">
          <a:xfrm>
            <a:off x="2267744" y="1916832"/>
            <a:ext cx="5102150" cy="4304028"/>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Self-portrait</a:t>
            </a:r>
          </a:p>
        </p:txBody>
      </p:sp>
      <p:pic>
        <p:nvPicPr>
          <p:cNvPr id="25602" name="Picture 2" descr="http://4.bp.blogspot.com/-V03dn1gIf5k/T4OnQHIpVgI/AAAAAAAAAAw/vj2FbKby3bQ/s1600/basquiat-self-portrait.jpg"/>
          <p:cNvPicPr>
            <a:picLocks noChangeAspect="1" noChangeArrowheads="1"/>
          </p:cNvPicPr>
          <p:nvPr/>
        </p:nvPicPr>
        <p:blipFill>
          <a:blip r:embed="rId2" cstate="print"/>
          <a:srcRect/>
          <a:stretch>
            <a:fillRect/>
          </a:stretch>
        </p:blipFill>
        <p:spPr bwMode="auto">
          <a:xfrm>
            <a:off x="1547664" y="1700808"/>
            <a:ext cx="6057255" cy="4542941"/>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92500" lnSpcReduction="20000"/>
          </a:bodyPr>
          <a:lstStyle/>
          <a:p>
            <a:r>
              <a:rPr lang="fr-FR" b="1" dirty="0">
                <a:latin typeface="Arial"/>
              </a:rPr>
              <a:t>De 1982 à 1985, l'artiste révèle son intérêt pour son identité noire et son histoire</a:t>
            </a:r>
            <a:r>
              <a:rPr lang="fr-FR" dirty="0">
                <a:latin typeface="Arial"/>
              </a:rPr>
              <a:t> en représentant des personnages noirs historiques ou contemporains faisant figure de proue ainsi que les évènements qui en découlent. </a:t>
            </a:r>
            <a:br>
              <a:rPr lang="fr-FR" dirty="0"/>
            </a:br>
            <a:br>
              <a:rPr lang="fr-FR" dirty="0"/>
            </a:br>
            <a:r>
              <a:rPr lang="fr-FR" b="1" dirty="0">
                <a:latin typeface="Arial"/>
              </a:rPr>
              <a:t>Son travail se compose essentiellement de peintures</a:t>
            </a:r>
            <a:r>
              <a:rPr lang="fr-FR" dirty="0">
                <a:latin typeface="Arial"/>
              </a:rPr>
              <a:t> sur panneaux multiples, pleines de superpositions d'éléments, allant de l'écriture au collage, par exemple.</a:t>
            </a:r>
            <a:endParaRPr lang="fr-F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http://www.invisiblebooks.com/KandinskyComposition%20VIISketch913.jpg"/>
          <p:cNvPicPr>
            <a:picLocks noChangeAspect="1" noChangeArrowheads="1"/>
          </p:cNvPicPr>
          <p:nvPr/>
        </p:nvPicPr>
        <p:blipFill>
          <a:blip r:embed="rId2" cstate="print"/>
          <a:srcRect/>
          <a:stretch>
            <a:fillRect/>
          </a:stretch>
        </p:blipFill>
        <p:spPr bwMode="auto">
          <a:xfrm>
            <a:off x="467544" y="404664"/>
            <a:ext cx="7128792" cy="5235208"/>
          </a:xfrm>
          <a:prstGeom prst="rect">
            <a:avLst/>
          </a:prstGeom>
          <a:noFill/>
        </p:spPr>
      </p:pic>
      <p:sp>
        <p:nvSpPr>
          <p:cNvPr id="3" name="ZoneTexte 2"/>
          <p:cNvSpPr txBox="1"/>
          <p:nvPr/>
        </p:nvSpPr>
        <p:spPr>
          <a:xfrm>
            <a:off x="5076056" y="5949280"/>
            <a:ext cx="3240360" cy="369332"/>
          </a:xfrm>
          <a:prstGeom prst="rect">
            <a:avLst/>
          </a:prstGeom>
          <a:noFill/>
        </p:spPr>
        <p:txBody>
          <a:bodyPr wrap="square" rtlCol="0">
            <a:spAutoFit/>
          </a:bodyPr>
          <a:lstStyle/>
          <a:p>
            <a:r>
              <a:rPr lang="fr-FR" i="1" dirty="0"/>
              <a:t>Composition VII</a:t>
            </a:r>
            <a:r>
              <a:rPr lang="fr-FR" dirty="0"/>
              <a:t>, 1913.</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Boxer </a:t>
            </a:r>
            <a:r>
              <a:rPr lang="fr-FR" dirty="0" err="1"/>
              <a:t>rebellion</a:t>
            </a:r>
            <a:r>
              <a:rPr lang="fr-FR" dirty="0"/>
              <a:t>, 1983.</a:t>
            </a:r>
          </a:p>
        </p:txBody>
      </p:sp>
      <p:pic>
        <p:nvPicPr>
          <p:cNvPr id="26626" name="Picture 2" descr="http://uploads6.wikipaintings.org/images/jean-michel-basquiat/boxer-rebellion.jpg"/>
          <p:cNvPicPr>
            <a:picLocks noChangeAspect="1" noChangeArrowheads="1"/>
          </p:cNvPicPr>
          <p:nvPr/>
        </p:nvPicPr>
        <p:blipFill>
          <a:blip r:embed="rId2" cstate="print"/>
          <a:srcRect/>
          <a:stretch>
            <a:fillRect/>
          </a:stretch>
        </p:blipFill>
        <p:spPr bwMode="auto">
          <a:xfrm>
            <a:off x="683568" y="1339355"/>
            <a:ext cx="7488832" cy="5518645"/>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77500" lnSpcReduction="20000"/>
          </a:bodyPr>
          <a:lstStyle/>
          <a:p>
            <a:pPr algn="just"/>
            <a:r>
              <a:rPr lang="fr-FR" b="1" dirty="0">
                <a:solidFill>
                  <a:srgbClr val="333333"/>
                </a:solidFill>
                <a:latin typeface="Arial"/>
              </a:rPr>
              <a:t>La troisième et dernière période s'échelonne sur deux ans</a:t>
            </a:r>
            <a:r>
              <a:rPr lang="fr-FR" dirty="0">
                <a:solidFill>
                  <a:srgbClr val="333333"/>
                </a:solidFill>
                <a:latin typeface="Arial"/>
              </a:rPr>
              <a:t> : de 1986 à 1988, année de sa mort. </a:t>
            </a:r>
            <a:r>
              <a:rPr lang="fr-FR" i="1" dirty="0" err="1">
                <a:solidFill>
                  <a:srgbClr val="333333"/>
                </a:solidFill>
                <a:latin typeface="Arial"/>
              </a:rPr>
              <a:t>Basquiat</a:t>
            </a:r>
            <a:r>
              <a:rPr lang="fr-FR" i="1" dirty="0">
                <a:solidFill>
                  <a:srgbClr val="333333"/>
                </a:solidFill>
                <a:latin typeface="Arial"/>
              </a:rPr>
              <a:t> </a:t>
            </a:r>
            <a:r>
              <a:rPr lang="fr-FR" dirty="0">
                <a:solidFill>
                  <a:srgbClr val="333333"/>
                </a:solidFill>
                <a:latin typeface="Arial"/>
              </a:rPr>
              <a:t>peint en utilisant des techniques, des styles et des éléments jusque là jamais utilisés dans son </a:t>
            </a:r>
            <a:r>
              <a:rPr lang="fr-FR" dirty="0" err="1">
                <a:solidFill>
                  <a:srgbClr val="333333"/>
                </a:solidFill>
                <a:latin typeface="Arial"/>
              </a:rPr>
              <a:t>oeuvre</a:t>
            </a:r>
            <a:r>
              <a:rPr lang="fr-FR" dirty="0">
                <a:solidFill>
                  <a:srgbClr val="333333"/>
                </a:solidFill>
                <a:latin typeface="Arial"/>
              </a:rPr>
              <a:t>. L'influence de l'héroïne, dont il dépend, est très palpable. En février 1987, la mort de </a:t>
            </a:r>
            <a:r>
              <a:rPr lang="fr-FR" b="1" i="1" dirty="0">
                <a:solidFill>
                  <a:srgbClr val="000000"/>
                </a:solidFill>
                <a:latin typeface="Arial"/>
              </a:rPr>
              <a:t>Andy Warhol</a:t>
            </a:r>
            <a:r>
              <a:rPr lang="fr-FR" i="1" dirty="0">
                <a:solidFill>
                  <a:srgbClr val="333333"/>
                </a:solidFill>
                <a:latin typeface="Arial"/>
              </a:rPr>
              <a:t> </a:t>
            </a:r>
            <a:r>
              <a:rPr lang="fr-FR" dirty="0">
                <a:solidFill>
                  <a:srgbClr val="333333"/>
                </a:solidFill>
                <a:latin typeface="Arial"/>
              </a:rPr>
              <a:t>vient bouleverser le </a:t>
            </a:r>
            <a:r>
              <a:rPr lang="fr-FR" dirty="0" err="1">
                <a:solidFill>
                  <a:srgbClr val="333333"/>
                </a:solidFill>
                <a:latin typeface="Arial"/>
              </a:rPr>
              <a:t>coeur</a:t>
            </a:r>
            <a:r>
              <a:rPr lang="fr-FR" dirty="0">
                <a:solidFill>
                  <a:srgbClr val="333333"/>
                </a:solidFill>
                <a:latin typeface="Arial"/>
              </a:rPr>
              <a:t> et l'âme de </a:t>
            </a:r>
            <a:r>
              <a:rPr lang="fr-FR" i="1" dirty="0" err="1">
                <a:solidFill>
                  <a:srgbClr val="333333"/>
                </a:solidFill>
                <a:latin typeface="Arial"/>
              </a:rPr>
              <a:t>Basquiat</a:t>
            </a:r>
            <a:r>
              <a:rPr lang="fr-FR" i="1" dirty="0">
                <a:solidFill>
                  <a:srgbClr val="333333"/>
                </a:solidFill>
                <a:latin typeface="Arial"/>
              </a:rPr>
              <a:t> </a:t>
            </a:r>
            <a:r>
              <a:rPr lang="fr-FR" dirty="0">
                <a:solidFill>
                  <a:srgbClr val="333333"/>
                </a:solidFill>
                <a:latin typeface="Arial"/>
              </a:rPr>
              <a:t>, déjà en un très mauvais état suite à ses abus d'héroïne. Le jeune homme n'est plus le même suite à ces évènements. Son sentiment d'être incompris s'encre d'avantage dans sa vie quotidienne : seul </a:t>
            </a:r>
            <a:r>
              <a:rPr lang="fr-FR" i="1" dirty="0">
                <a:solidFill>
                  <a:srgbClr val="333333"/>
                </a:solidFill>
                <a:latin typeface="Arial"/>
              </a:rPr>
              <a:t>Warhol </a:t>
            </a:r>
            <a:r>
              <a:rPr lang="fr-FR" dirty="0">
                <a:solidFill>
                  <a:srgbClr val="333333"/>
                </a:solidFill>
                <a:latin typeface="Arial"/>
              </a:rPr>
              <a:t>savait comment le toucher.</a:t>
            </a:r>
          </a:p>
          <a:p>
            <a:pPr algn="just"/>
            <a:r>
              <a:rPr lang="fr-FR" b="1" dirty="0">
                <a:solidFill>
                  <a:srgbClr val="333333"/>
                </a:solidFill>
                <a:latin typeface="Arial"/>
              </a:rPr>
              <a:t>L'artiste s'éteint le 12 août 1988, à l'âge de 27 ans, d'une surdose d'héroïne. </a:t>
            </a:r>
            <a:endParaRPr lang="fr-FR" dirty="0">
              <a:solidFill>
                <a:srgbClr val="333333"/>
              </a:solidFill>
              <a:latin typeface="Arial"/>
            </a:endParaRPr>
          </a:p>
          <a:p>
            <a:endParaRPr lang="fr-F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Glenn, 1984. (portrait de Glenn O’Brien, écrivain américain)</a:t>
            </a:r>
          </a:p>
        </p:txBody>
      </p:sp>
      <p:pic>
        <p:nvPicPr>
          <p:cNvPr id="27650" name="Picture 2" descr="http://uploads5.wikipaintings.org/images/jean-michel-basquiat/glenn.jpg"/>
          <p:cNvPicPr>
            <a:picLocks noChangeAspect="1" noChangeArrowheads="1"/>
          </p:cNvPicPr>
          <p:nvPr/>
        </p:nvPicPr>
        <p:blipFill>
          <a:blip r:embed="rId2" cstate="print"/>
          <a:srcRect/>
          <a:stretch>
            <a:fillRect/>
          </a:stretch>
        </p:blipFill>
        <p:spPr bwMode="auto">
          <a:xfrm>
            <a:off x="1331640" y="1328882"/>
            <a:ext cx="6409681" cy="5529118"/>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Michelangelo </a:t>
            </a:r>
            <a:r>
              <a:rPr lang="fr-FR" b="1" dirty="0" err="1"/>
              <a:t>Pistoletto</a:t>
            </a:r>
            <a:endParaRPr lang="fr-FR" dirty="0"/>
          </a:p>
        </p:txBody>
      </p:sp>
      <p:sp>
        <p:nvSpPr>
          <p:cNvPr id="3" name="Espace réservé du contenu 2"/>
          <p:cNvSpPr>
            <a:spLocks noGrp="1"/>
          </p:cNvSpPr>
          <p:nvPr>
            <p:ph idx="1"/>
          </p:nvPr>
        </p:nvSpPr>
        <p:spPr/>
        <p:txBody>
          <a:bodyPr>
            <a:normAutofit fontScale="92500" lnSpcReduction="10000"/>
          </a:bodyPr>
          <a:lstStyle/>
          <a:p>
            <a:r>
              <a:rPr lang="fr-FR" b="1" dirty="0"/>
              <a:t>Michelangelo </a:t>
            </a:r>
            <a:r>
              <a:rPr lang="fr-FR" b="1" dirty="0" err="1"/>
              <a:t>Pistoletto</a:t>
            </a:r>
            <a:r>
              <a:rPr lang="fr-FR" dirty="0"/>
              <a:t> (né en 1933 à Biella, au Piémont) est un artiste contemporain italien, peintre et sculpteur. Connu à partir des années 1960, il rejoint le mouvement </a:t>
            </a:r>
            <a:r>
              <a:rPr lang="fr-FR" i="1" dirty="0"/>
              <a:t>Arte </a:t>
            </a:r>
            <a:r>
              <a:rPr lang="fr-FR" i="1" dirty="0" err="1"/>
              <a:t>Povera</a:t>
            </a:r>
            <a:r>
              <a:rPr lang="fr-FR" dirty="0"/>
              <a:t> (à partir de 1967).</a:t>
            </a:r>
          </a:p>
          <a:p>
            <a:r>
              <a:rPr lang="fr-FR" dirty="0"/>
              <a:t>Son développement dans le mouvement artistique de Turin de l´après-guerre influencera sa vision critique du développement industriel d´une société plongée dans l´inégalité et marquera son sens politique et son œuvre. </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77826" name="Picture 2" descr="http://blogimgs.only-apartments.com/images/only-apartments/1535/michelangelo-pistoletto.jpg"/>
          <p:cNvPicPr>
            <a:picLocks noChangeAspect="1" noChangeArrowheads="1"/>
          </p:cNvPicPr>
          <p:nvPr/>
        </p:nvPicPr>
        <p:blipFill>
          <a:blip r:embed="rId2" cstate="print"/>
          <a:srcRect/>
          <a:stretch>
            <a:fillRect/>
          </a:stretch>
        </p:blipFill>
        <p:spPr bwMode="auto">
          <a:xfrm>
            <a:off x="1043608" y="1462029"/>
            <a:ext cx="6634708" cy="4418717"/>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a:t>« les conteurs » de Catherine Millet</a:t>
            </a:r>
          </a:p>
        </p:txBody>
      </p:sp>
      <p:pic>
        <p:nvPicPr>
          <p:cNvPr id="4" name="Image 3" descr="C:\Users\Charlotte\Documents\Document école\Français\Au-Fil-Du-Temps-les-conteurs.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91880" y="1484784"/>
            <a:ext cx="5057775" cy="5041055"/>
          </a:xfrm>
          <a:prstGeom prst="rect">
            <a:avLst/>
          </a:prstGeom>
          <a:noFill/>
          <a:ln>
            <a:noFill/>
          </a:ln>
        </p:spPr>
      </p:pic>
      <p:sp>
        <p:nvSpPr>
          <p:cNvPr id="5" name="ZoneTexte 4"/>
          <p:cNvSpPr txBox="1"/>
          <p:nvPr/>
        </p:nvSpPr>
        <p:spPr>
          <a:xfrm>
            <a:off x="179512" y="1268760"/>
            <a:ext cx="3096344" cy="4524315"/>
          </a:xfrm>
          <a:prstGeom prst="rect">
            <a:avLst/>
          </a:prstGeom>
          <a:noFill/>
        </p:spPr>
        <p:txBody>
          <a:bodyPr wrap="square" rtlCol="0">
            <a:spAutoFit/>
          </a:bodyPr>
          <a:lstStyle/>
          <a:p>
            <a:r>
              <a:rPr lang="fr-FR" dirty="0"/>
              <a:t>Catherine Millet, née à Lille est peintre.</a:t>
            </a:r>
          </a:p>
          <a:p>
            <a:r>
              <a:rPr lang="fr-FR" dirty="0"/>
              <a:t>Cette toile est une peinture à l’acrylique. La couleur dominante est le bleu, les mots clés de cette œuvre sont horloges, la terre, 3 conteurs et chiffres de différentes époques et civilisation en effet on remarque ceux des romains, des indiens puis du moyen âge juste pour nous rappeler que les contes et les histoires se perpétuent au fil du temps traversant les âges, les peuples et le monde.</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Farid </a:t>
            </a:r>
            <a:r>
              <a:rPr lang="fr-FR" dirty="0" err="1"/>
              <a:t>Benyaa</a:t>
            </a:r>
            <a:r>
              <a:rPr lang="fr-FR" dirty="0"/>
              <a:t>, « Vibration »</a:t>
            </a:r>
          </a:p>
        </p:txBody>
      </p:sp>
      <p:pic>
        <p:nvPicPr>
          <p:cNvPr id="3" name="Image 2" descr="PEINTURE ALGERIENNE CONTEMPORAINE - Algérie"/>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412776"/>
            <a:ext cx="3960440" cy="5226546"/>
          </a:xfrm>
          <a:prstGeom prst="rect">
            <a:avLst/>
          </a:prstGeom>
          <a:noFill/>
          <a:ln>
            <a:noFill/>
          </a:ln>
        </p:spPr>
      </p:pic>
      <p:sp>
        <p:nvSpPr>
          <p:cNvPr id="4" name="ZoneTexte 3"/>
          <p:cNvSpPr txBox="1"/>
          <p:nvPr/>
        </p:nvSpPr>
        <p:spPr>
          <a:xfrm>
            <a:off x="4355976" y="1340768"/>
            <a:ext cx="4464496" cy="5355312"/>
          </a:xfrm>
          <a:prstGeom prst="rect">
            <a:avLst/>
          </a:prstGeom>
          <a:noFill/>
        </p:spPr>
        <p:txBody>
          <a:bodyPr wrap="square" rtlCol="0">
            <a:spAutoFit/>
          </a:bodyPr>
          <a:lstStyle/>
          <a:p>
            <a:r>
              <a:rPr lang="fr-FR" dirty="0"/>
              <a:t>Le but de ses œuvres est de traduire l’esthétique de la femme algérienne par un graphisme épuré et sensuel.</a:t>
            </a:r>
          </a:p>
          <a:p>
            <a:r>
              <a:rPr lang="fr-FR" dirty="0"/>
              <a:t> </a:t>
            </a:r>
          </a:p>
          <a:p>
            <a:r>
              <a:rPr lang="fr-FR" dirty="0"/>
              <a:t>Femme algérienne - Equilibre instable.</a:t>
            </a:r>
          </a:p>
          <a:p>
            <a:r>
              <a:rPr lang="fr-FR" dirty="0"/>
              <a:t>L'homme a besoin, pour son propre équilibre, d'une femme équilibrée.</a:t>
            </a:r>
          </a:p>
          <a:p>
            <a:r>
              <a:rPr lang="fr-FR" dirty="0"/>
              <a:t>La chevelure abondante, le regard altier, cette jeune femme algérienne apparaît en pleine possession de ses moyens. Lui assis en tailleur, les mains sur la tête semble complètement désemparé. Le regard de la femme reste énigmatique: mépris, ironie narquoise ou interpellation?</a:t>
            </a:r>
          </a:p>
          <a:p>
            <a:r>
              <a:rPr lang="fr-FR" dirty="0"/>
              <a:t>Est-elle la cause du désarroi masculin? </a:t>
            </a:r>
            <a:br>
              <a:rPr lang="fr-FR" dirty="0"/>
            </a:br>
            <a:r>
              <a:rPr lang="fr-FR" dirty="0"/>
              <a:t>Aura-t-elle un rôle salvateur?</a:t>
            </a:r>
            <a:br>
              <a:rPr lang="fr-FR" dirty="0"/>
            </a:br>
            <a:r>
              <a:rPr lang="fr-FR" dirty="0"/>
              <a:t>Que semble vouloir dire la figurine proche de la cruche instable?</a:t>
            </a:r>
          </a:p>
          <a:p>
            <a:endParaRPr lang="fr-FR"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Guillaume Piot</a:t>
            </a:r>
          </a:p>
        </p:txBody>
      </p:sp>
      <p:pic>
        <p:nvPicPr>
          <p:cNvPr id="3" name="Image 2"/>
          <p:cNvPicPr/>
          <p:nvPr/>
        </p:nvPicPr>
        <p:blipFill>
          <a:blip r:embed="rId2" cstate="print">
            <a:extLst>
              <a:ext uri="{28A0092B-C50C-407E-A947-70E740481C1C}">
                <a14:useLocalDpi xmlns:a14="http://schemas.microsoft.com/office/drawing/2010/main" val="0"/>
              </a:ext>
            </a:extLst>
          </a:blip>
          <a:stretch>
            <a:fillRect/>
          </a:stretch>
        </p:blipFill>
        <p:spPr>
          <a:xfrm>
            <a:off x="395536" y="1700808"/>
            <a:ext cx="4968552" cy="4464496"/>
          </a:xfrm>
          <a:prstGeom prst="rect">
            <a:avLst/>
          </a:prstGeom>
        </p:spPr>
      </p:pic>
      <p:sp>
        <p:nvSpPr>
          <p:cNvPr id="4" name="ZoneTexte 3"/>
          <p:cNvSpPr txBox="1"/>
          <p:nvPr/>
        </p:nvSpPr>
        <p:spPr>
          <a:xfrm>
            <a:off x="5796136" y="1700808"/>
            <a:ext cx="2880320" cy="4431983"/>
          </a:xfrm>
          <a:prstGeom prst="rect">
            <a:avLst/>
          </a:prstGeom>
          <a:noFill/>
        </p:spPr>
        <p:txBody>
          <a:bodyPr wrap="square" rtlCol="0">
            <a:spAutoFit/>
          </a:bodyPr>
          <a:lstStyle/>
          <a:p>
            <a:r>
              <a:rPr lang="fr-FR" sz="2400" dirty="0"/>
              <a:t>Guillaume Piot utilise un style semi-figuratif. Il veut  créer un univers onirique (un rêve)  en utilisant uniquement la couleur et la matière de la peinture, il représente dans cette peinture un coucher de soleil.</a:t>
            </a:r>
          </a:p>
          <a:p>
            <a:endParaRPr lang="fr-FR"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Peter Doig</a:t>
            </a:r>
            <a:endParaRPr lang="fr-FR" dirty="0"/>
          </a:p>
        </p:txBody>
      </p:sp>
      <p:sp>
        <p:nvSpPr>
          <p:cNvPr id="3" name="Espace réservé du contenu 2"/>
          <p:cNvSpPr>
            <a:spLocks noGrp="1"/>
          </p:cNvSpPr>
          <p:nvPr>
            <p:ph idx="1"/>
          </p:nvPr>
        </p:nvSpPr>
        <p:spPr>
          <a:xfrm>
            <a:off x="457200" y="1412776"/>
            <a:ext cx="8229600" cy="4713387"/>
          </a:xfrm>
        </p:spPr>
        <p:txBody>
          <a:bodyPr>
            <a:normAutofit fontScale="70000" lnSpcReduction="20000"/>
          </a:bodyPr>
          <a:lstStyle/>
          <a:p>
            <a:r>
              <a:rPr lang="fr-FR" b="1" dirty="0"/>
              <a:t>Peter Doig </a:t>
            </a:r>
            <a:r>
              <a:rPr lang="fr-FR" dirty="0"/>
              <a:t>est un peintre contemporain britannique d'origine écossais. C'est l'un des peintres vivants les plus chers. Né en 1959 à Édimbourg, Peter Doig a grandi à Trinidad</a:t>
            </a:r>
            <a:r>
              <a:rPr lang="fr-FR" u="sng" dirty="0"/>
              <a:t> </a:t>
            </a:r>
            <a:r>
              <a:rPr lang="fr-FR" dirty="0"/>
              <a:t>et au Canada. À l’âge de 18 ans, il s'installe à Londres où il suit des études artistiques dans différentes écoles : d'abord à la </a:t>
            </a:r>
            <a:r>
              <a:rPr lang="fr-FR" dirty="0" err="1"/>
              <a:t>School</a:t>
            </a:r>
            <a:r>
              <a:rPr lang="fr-FR" dirty="0"/>
              <a:t> of Art de Wimbledon</a:t>
            </a:r>
            <a:r>
              <a:rPr lang="fr-FR" u="sng" dirty="0"/>
              <a:t> </a:t>
            </a:r>
            <a:r>
              <a:rPr lang="fr-FR" dirty="0"/>
              <a:t>de 1979 à 1980 puis à la St. Martin </a:t>
            </a:r>
            <a:r>
              <a:rPr lang="fr-FR" dirty="0" err="1"/>
              <a:t>School</a:t>
            </a:r>
            <a:r>
              <a:rPr lang="fr-FR" dirty="0"/>
              <a:t> of Art de 1980 à 1983. Après un séjour de trois ans au Canada il reprend en 1989 des études à la Chelsea </a:t>
            </a:r>
            <a:r>
              <a:rPr lang="fr-FR" dirty="0" err="1"/>
              <a:t>School</a:t>
            </a:r>
            <a:r>
              <a:rPr lang="fr-FR" dirty="0"/>
              <a:t> of Art où il reçoit une Maitrise en Arts. Une exposition à la </a:t>
            </a:r>
            <a:r>
              <a:rPr lang="fr-FR" dirty="0" err="1"/>
              <a:t>Whitechapel</a:t>
            </a:r>
            <a:r>
              <a:rPr lang="fr-FR" dirty="0"/>
              <a:t> Art </a:t>
            </a:r>
            <a:r>
              <a:rPr lang="fr-FR" dirty="0" err="1"/>
              <a:t>Gallery</a:t>
            </a:r>
            <a:r>
              <a:rPr lang="fr-FR" dirty="0"/>
              <a:t> en 1991 lui vaut rapidement une reconnaissance sur la scène internationale. Il vit depuis 2002 à Trinidad.</a:t>
            </a:r>
          </a:p>
          <a:p>
            <a:r>
              <a:rPr lang="fr-FR" dirty="0"/>
              <a:t>En 2007, sa peinture </a:t>
            </a:r>
            <a:r>
              <a:rPr lang="fr-FR" b="1" i="1" dirty="0"/>
              <a:t>White </a:t>
            </a:r>
            <a:r>
              <a:rPr lang="fr-FR" b="1" i="1" dirty="0" err="1"/>
              <a:t>Canoe</a:t>
            </a:r>
            <a:r>
              <a:rPr lang="fr-FR" i="1" dirty="0"/>
              <a:t> s’est </a:t>
            </a:r>
            <a:r>
              <a:rPr lang="fr-FR" dirty="0"/>
              <a:t>vendue à Sotheby 's pour 11,3 millions de dollars, une enchère record pour un artiste vivant européen.</a:t>
            </a:r>
          </a:p>
          <a:p>
            <a:r>
              <a:rPr lang="fr-FR" b="1" i="1" dirty="0"/>
              <a:t>White </a:t>
            </a:r>
            <a:r>
              <a:rPr lang="fr-FR" b="1" i="1" dirty="0" err="1"/>
              <a:t>Canoe</a:t>
            </a:r>
            <a:r>
              <a:rPr lang="fr-FR" b="1" i="1" dirty="0"/>
              <a:t> </a:t>
            </a:r>
            <a:r>
              <a:rPr lang="fr-FR" dirty="0"/>
              <a:t>représente un canot blanc en miroir sur un lac dans la nuit, l'un d'une série obsessionnelle.</a:t>
            </a:r>
          </a:p>
          <a:p>
            <a:endParaRPr lang="fr-FR"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778098"/>
          </a:xfrm>
        </p:spPr>
        <p:txBody>
          <a:bodyPr>
            <a:normAutofit fontScale="90000"/>
          </a:bodyPr>
          <a:lstStyle/>
          <a:p>
            <a:br>
              <a:rPr lang="fr-FR" dirty="0"/>
            </a:br>
            <a:r>
              <a:rPr lang="fr-FR" dirty="0"/>
              <a:t>Peter Doig, </a:t>
            </a:r>
            <a:r>
              <a:rPr lang="fr-FR" i="1" dirty="0"/>
              <a:t>White </a:t>
            </a:r>
            <a:r>
              <a:rPr lang="fr-FR" i="1" dirty="0" err="1"/>
              <a:t>Canoe</a:t>
            </a:r>
            <a:r>
              <a:rPr lang="fr-FR" i="1" dirty="0"/>
              <a:t>, </a:t>
            </a:r>
            <a:r>
              <a:rPr lang="fr-FR" dirty="0"/>
              <a:t>1990-1991.</a:t>
            </a:r>
            <a:br>
              <a:rPr lang="fr-FR" dirty="0"/>
            </a:br>
            <a:endParaRPr lang="fr-FR" dirty="0"/>
          </a:p>
        </p:txBody>
      </p:sp>
      <p:pic>
        <p:nvPicPr>
          <p:cNvPr id="3" name="images3"/>
          <p:cNvPicPr/>
          <p:nvPr/>
        </p:nvPicPr>
        <p:blipFill>
          <a:blip r:embed="rId2" cstate="print">
            <a:alphaModFix/>
            <a:lum/>
          </a:blip>
          <a:srcRect/>
          <a:stretch>
            <a:fillRect/>
          </a:stretch>
        </p:blipFill>
        <p:spPr>
          <a:xfrm>
            <a:off x="1475656" y="1196752"/>
            <a:ext cx="6118698" cy="507783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ttp://upload.wikimedia.org/wikipedia/commons/d/db/To_the_Unknown_Voice.JPG"/>
          <p:cNvPicPr>
            <a:picLocks noChangeAspect="1" noChangeArrowheads="1"/>
          </p:cNvPicPr>
          <p:nvPr/>
        </p:nvPicPr>
        <p:blipFill>
          <a:blip r:embed="rId2" cstate="print"/>
          <a:srcRect/>
          <a:stretch>
            <a:fillRect/>
          </a:stretch>
        </p:blipFill>
        <p:spPr bwMode="auto">
          <a:xfrm>
            <a:off x="4499992" y="173538"/>
            <a:ext cx="4222254" cy="6396636"/>
          </a:xfrm>
          <a:prstGeom prst="rect">
            <a:avLst/>
          </a:prstGeom>
          <a:noFill/>
        </p:spPr>
      </p:pic>
      <p:sp>
        <p:nvSpPr>
          <p:cNvPr id="3" name="ZoneTexte 2"/>
          <p:cNvSpPr txBox="1"/>
          <p:nvPr/>
        </p:nvSpPr>
        <p:spPr>
          <a:xfrm>
            <a:off x="467544" y="5157192"/>
            <a:ext cx="3312368" cy="369332"/>
          </a:xfrm>
          <a:prstGeom prst="rect">
            <a:avLst/>
          </a:prstGeom>
          <a:noFill/>
        </p:spPr>
        <p:txBody>
          <a:bodyPr wrap="square" rtlCol="0">
            <a:spAutoFit/>
          </a:bodyPr>
          <a:lstStyle/>
          <a:p>
            <a:r>
              <a:rPr lang="fr-FR" i="1" dirty="0"/>
              <a:t>Une voix inconnue</a:t>
            </a:r>
            <a:r>
              <a:rPr lang="fr-FR" dirty="0"/>
              <a:t>, 1916.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Yves Klein</a:t>
            </a:r>
            <a:endParaRPr lang="fr-FR" dirty="0"/>
          </a:p>
        </p:txBody>
      </p:sp>
      <p:sp>
        <p:nvSpPr>
          <p:cNvPr id="3" name="Espace réservé du contenu 2"/>
          <p:cNvSpPr>
            <a:spLocks noGrp="1"/>
          </p:cNvSpPr>
          <p:nvPr>
            <p:ph idx="1"/>
          </p:nvPr>
        </p:nvSpPr>
        <p:spPr/>
        <p:txBody>
          <a:bodyPr>
            <a:normAutofit fontScale="85000" lnSpcReduction="10000"/>
          </a:bodyPr>
          <a:lstStyle/>
          <a:p>
            <a:r>
              <a:rPr lang="fr-FR" b="1" dirty="0"/>
              <a:t>Yves Klein, un plasticien </a:t>
            </a:r>
            <a:r>
              <a:rPr lang="fr-FR" b="1" dirty="0" err="1"/>
              <a:t>francais</a:t>
            </a:r>
            <a:r>
              <a:rPr lang="fr-FR" dirty="0"/>
              <a:t> est né à Nice en 1928 de parents artistes. Il s’initie au judo à 19 ans, où il apprend la méditation et la maîtrise de soi, deux composantes qui seront décisives pour son art.</a:t>
            </a:r>
          </a:p>
          <a:p>
            <a:r>
              <a:rPr lang="fr-FR" dirty="0"/>
              <a:t>Célèbre pour sa couleur éponyme, l’«IKB», </a:t>
            </a:r>
            <a:r>
              <a:rPr lang="fr-FR" b="1" dirty="0"/>
              <a:t>International Klein Blue</a:t>
            </a:r>
            <a:r>
              <a:rPr lang="fr-FR" dirty="0"/>
              <a:t> il est également connu pour ses «Anthropométries», performances réalisées avec le corps d’hommes et de femmes enduits de peinture. Pour l’artiste aux </a:t>
            </a:r>
            <a:r>
              <a:rPr lang="fr-FR" b="1" dirty="0"/>
              <a:t>« pinceaux vivants</a:t>
            </a:r>
            <a:r>
              <a:rPr lang="fr-FR" dirty="0"/>
              <a:t> </a:t>
            </a:r>
            <a:r>
              <a:rPr lang="fr-FR" b="1" dirty="0"/>
              <a:t>»</a:t>
            </a:r>
            <a:r>
              <a:rPr lang="fr-FR" dirty="0"/>
              <a:t>, l’art ne fait que rendre compte de la beauté déjà existante dans les choses elles-mêmes.</a:t>
            </a:r>
          </a:p>
          <a:p>
            <a:endParaRPr lang="fr-FR"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pic>
        <p:nvPicPr>
          <p:cNvPr id="28674" name="Picture 2"/>
          <p:cNvPicPr>
            <a:picLocks noChangeAspect="1" noChangeArrowheads="1"/>
          </p:cNvPicPr>
          <p:nvPr/>
        </p:nvPicPr>
        <p:blipFill>
          <a:blip r:embed="rId2" cstate="print"/>
          <a:srcRect/>
          <a:stretch>
            <a:fillRect/>
          </a:stretch>
        </p:blipFill>
        <p:spPr bwMode="auto">
          <a:xfrm>
            <a:off x="827584" y="1700808"/>
            <a:ext cx="7272808" cy="4839074"/>
          </a:xfrm>
          <a:prstGeom prst="rect">
            <a:avLst/>
          </a:prstGeom>
          <a:noFill/>
          <a:ln w="9525">
            <a:noFill/>
            <a:miter lim="800000"/>
            <a:headEnd/>
            <a:tailEnd/>
          </a:ln>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259632" y="34751"/>
            <a:ext cx="604867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fr-FR" altLang="zh-CN" sz="2800" dirty="0" err="1">
                <a:solidFill>
                  <a:srgbClr val="FF0000"/>
                </a:solidFill>
                <a:latin typeface="Arial, Helvetica, sans-serif"/>
                <a:ea typeface="SimSun" pitchFamily="2" charset="-122"/>
                <a:cs typeface="Times New Roman" pitchFamily="18" charset="0"/>
              </a:rPr>
              <a:t>Erro</a:t>
            </a:r>
            <a:r>
              <a:rPr lang="fr-FR" altLang="zh-CN" sz="2800" i="1" dirty="0">
                <a:solidFill>
                  <a:srgbClr val="FF0000"/>
                </a:solidFill>
                <a:latin typeface="Arial, Helvetica, sans-serif"/>
                <a:ea typeface="SimSun" pitchFamily="2" charset="-122"/>
                <a:cs typeface="Times New Roman" pitchFamily="18" charset="0"/>
              </a:rPr>
              <a:t>, «</a:t>
            </a:r>
            <a:r>
              <a:rPr lang="fr-FR" altLang="zh-CN" sz="2800" i="1" dirty="0" err="1">
                <a:solidFill>
                  <a:srgbClr val="FF0000"/>
                </a:solidFill>
                <a:latin typeface="Arial, Helvetica, sans-serif"/>
                <a:ea typeface="SimSun" pitchFamily="2" charset="-122"/>
                <a:cs typeface="Times New Roman" pitchFamily="18" charset="0"/>
              </a:rPr>
              <a:t>Foodscape</a:t>
            </a:r>
            <a:r>
              <a:rPr lang="fr-FR" altLang="zh-CN" sz="2800" i="1" dirty="0">
                <a:solidFill>
                  <a:srgbClr val="FF0000"/>
                </a:solidFill>
                <a:latin typeface="Arial, Helvetica, sans-serif"/>
                <a:ea typeface="SimSun" pitchFamily="2" charset="-122"/>
                <a:cs typeface="Times New Roman" pitchFamily="18" charset="0"/>
              </a:rPr>
              <a:t>», </a:t>
            </a:r>
            <a:r>
              <a:rPr lang="fr-FR" altLang="zh-CN" sz="2800" dirty="0">
                <a:solidFill>
                  <a:srgbClr val="FF0000"/>
                </a:solidFill>
                <a:latin typeface="Arial, Helvetica, sans-serif"/>
                <a:ea typeface="SimSun" pitchFamily="2" charset="-122"/>
                <a:cs typeface="Times New Roman" pitchFamily="18" charset="0"/>
              </a:rPr>
              <a:t>1962</a:t>
            </a:r>
            <a:r>
              <a:rPr lang="fr-FR" altLang="zh-CN" sz="2800" i="1" dirty="0">
                <a:solidFill>
                  <a:srgbClr val="FF0000"/>
                </a:solidFill>
                <a:latin typeface="Arial, Helvetica, sans-serif"/>
                <a:ea typeface="SimSun" pitchFamily="2" charset="-122"/>
                <a:cs typeface="Times New Roman" pitchFamily="18" charset="0"/>
              </a:rPr>
              <a:t>.</a:t>
            </a:r>
            <a:endParaRPr kumimoji="0" lang="fr-FR" altLang="zh-CN" sz="2800" b="0" i="0" strike="noStrike" cap="none" normalizeH="0" baseline="0" dirty="0">
              <a:ln>
                <a:noFill/>
              </a:ln>
              <a:solidFill>
                <a:schemeClr val="tx1"/>
              </a:solidFill>
              <a:effectLst/>
              <a:latin typeface="Arial" pitchFamily="34" charset="0"/>
              <a:cs typeface="Arial" pitchFamily="34" charset="0"/>
            </a:endParaRPr>
          </a:p>
        </p:txBody>
      </p:sp>
      <p:pic>
        <p:nvPicPr>
          <p:cNvPr id="29697" name="images1"/>
          <p:cNvPicPr>
            <a:picLocks noChangeAspect="1" noChangeArrowheads="1"/>
          </p:cNvPicPr>
          <p:nvPr/>
        </p:nvPicPr>
        <p:blipFill>
          <a:blip r:embed="rId2" cstate="print"/>
          <a:srcRect/>
          <a:stretch>
            <a:fillRect/>
          </a:stretch>
        </p:blipFill>
        <p:spPr bwMode="auto">
          <a:xfrm>
            <a:off x="2644746" y="2420888"/>
            <a:ext cx="5589245" cy="3775571"/>
          </a:xfrm>
          <a:prstGeom prst="rect">
            <a:avLst/>
          </a:prstGeom>
          <a:noFill/>
        </p:spPr>
      </p:pic>
      <p:sp>
        <p:nvSpPr>
          <p:cNvPr id="29699" name="Rectangle 3"/>
          <p:cNvSpPr>
            <a:spLocks noChangeArrowheads="1"/>
          </p:cNvSpPr>
          <p:nvPr/>
        </p:nvSpPr>
        <p:spPr bwMode="auto">
          <a:xfrm>
            <a:off x="323528" y="4178332"/>
            <a:ext cx="2088232"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zh-CN" sz="2000" b="0" i="0" u="none" strike="noStrike" cap="none" normalizeH="0" baseline="0" dirty="0">
                <a:ln>
                  <a:noFill/>
                </a:ln>
                <a:solidFill>
                  <a:schemeClr val="tx1"/>
                </a:solidFill>
                <a:effectLst/>
                <a:latin typeface="Arial" pitchFamily="34" charset="0"/>
                <a:ea typeface="SimSun" pitchFamily="2" charset="-122"/>
                <a:cs typeface="Arial" pitchFamily="34" charset="0"/>
              </a:rPr>
              <a:t>Cette œuvre est une peinture glycérophtalique sur toile de 200 x 300 cm.</a:t>
            </a:r>
            <a:endParaRPr kumimoji="0" lang="fr-FR" altLang="zh-CN" sz="2000" b="0" i="0" u="none" strike="noStrike" cap="none" normalizeH="0" baseline="0" dirty="0">
              <a:ln>
                <a:noFill/>
              </a:ln>
              <a:solidFill>
                <a:schemeClr val="tx1"/>
              </a:solidFill>
              <a:effectLst/>
              <a:latin typeface="Arial" pitchFamily="34" charset="0"/>
              <a:cs typeface="Arial" pitchFamily="34" charset="0"/>
            </a:endParaRPr>
          </a:p>
        </p:txBody>
      </p:sp>
      <p:sp>
        <p:nvSpPr>
          <p:cNvPr id="5" name="ZoneTexte 4"/>
          <p:cNvSpPr txBox="1"/>
          <p:nvPr/>
        </p:nvSpPr>
        <p:spPr>
          <a:xfrm>
            <a:off x="251520" y="692697"/>
            <a:ext cx="7632848" cy="2031325"/>
          </a:xfrm>
          <a:prstGeom prst="rect">
            <a:avLst/>
          </a:prstGeom>
          <a:noFill/>
        </p:spPr>
        <p:txBody>
          <a:bodyPr wrap="square" rtlCol="0">
            <a:spAutoFit/>
          </a:bodyPr>
          <a:lstStyle/>
          <a:p>
            <a:pPr lvl="0"/>
            <a:r>
              <a:rPr lang="fr-FR" altLang="zh-CN" dirty="0">
                <a:solidFill>
                  <a:srgbClr val="000000"/>
                </a:solidFill>
                <a:latin typeface="Arial, Helvetica, sans-serif"/>
                <a:ea typeface="SimSun" pitchFamily="2" charset="-122"/>
                <a:cs typeface="Times New Roman" pitchFamily="18" charset="0"/>
              </a:rPr>
              <a:t>Cette image est peinte à partir d’un collage de photographies publicitaires. Elle organise les aliments selon les lois de la perspective. Devant cette accumulation</a:t>
            </a:r>
            <a:r>
              <a:rPr lang="fr-FR" altLang="zh-CN" dirty="0">
                <a:solidFill>
                  <a:srgbClr val="000000"/>
                </a:solidFill>
                <a:latin typeface="Times New Roman" pitchFamily="18" charset="0"/>
                <a:ea typeface="SimSun" pitchFamily="2" charset="-122"/>
                <a:cs typeface="Times New Roman" pitchFamily="18" charset="0"/>
              </a:rPr>
              <a:t> </a:t>
            </a:r>
            <a:r>
              <a:rPr lang="fr-FR" altLang="zh-CN" dirty="0">
                <a:solidFill>
                  <a:srgbClr val="000000"/>
                </a:solidFill>
                <a:latin typeface="Arial, Helvetica, sans-serif"/>
                <a:ea typeface="SimSun" pitchFamily="2" charset="-122"/>
                <a:cs typeface="Times New Roman" pitchFamily="18" charset="0"/>
              </a:rPr>
              <a:t>panoramique de produits alimentaires appartenant au quotidien des américains , le spectateur oscille entre la fascination pour l’abondance et la répulsion pour le goût stéréotypé de cette nourriture industrielle.</a:t>
            </a:r>
            <a:endParaRPr lang="fr-FR" altLang="zh-CN" sz="2000" dirty="0">
              <a:latin typeface="Arial" pitchFamily="34" charset="0"/>
              <a:cs typeface="Arial" pitchFamily="34" charset="0"/>
            </a:endParaRPr>
          </a:p>
          <a:p>
            <a:endParaRPr lang="fr-FR"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BEUYS Joseph, </a:t>
            </a:r>
            <a:r>
              <a:rPr lang="fr-FR" i="1" dirty="0"/>
              <a:t>Infiltration homogène pour piano à queue</a:t>
            </a:r>
            <a:r>
              <a:rPr lang="fr-FR" dirty="0"/>
              <a:t>.</a:t>
            </a:r>
          </a:p>
        </p:txBody>
      </p:sp>
      <p:pic>
        <p:nvPicPr>
          <p:cNvPr id="1026" name="Picture 2" descr="C:\Users\Pierre\Documents\Duez 2013\Première\oeuvres élèves\Oeuvre Eloïse\Piano\Infiltration homogene pour piano a queue.jpg"/>
          <p:cNvPicPr>
            <a:picLocks noChangeAspect="1" noChangeArrowheads="1"/>
          </p:cNvPicPr>
          <p:nvPr/>
        </p:nvPicPr>
        <p:blipFill>
          <a:blip r:embed="rId2" cstate="print"/>
          <a:srcRect/>
          <a:stretch>
            <a:fillRect/>
          </a:stretch>
        </p:blipFill>
        <p:spPr bwMode="auto">
          <a:xfrm>
            <a:off x="1331640" y="1916832"/>
            <a:ext cx="6347460" cy="4137660"/>
          </a:xfrm>
          <a:prstGeom prst="rect">
            <a:avLst/>
          </a:prstGeom>
          <a:noFill/>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Michael </a:t>
            </a:r>
            <a:r>
              <a:rPr lang="fr-FR" dirty="0" err="1"/>
              <a:t>Heizer</a:t>
            </a:r>
            <a:endParaRPr lang="fr-FR" dirty="0"/>
          </a:p>
        </p:txBody>
      </p:sp>
      <p:sp>
        <p:nvSpPr>
          <p:cNvPr id="3" name="Espace réservé du contenu 2"/>
          <p:cNvSpPr>
            <a:spLocks noGrp="1"/>
          </p:cNvSpPr>
          <p:nvPr>
            <p:ph idx="1"/>
          </p:nvPr>
        </p:nvSpPr>
        <p:spPr/>
        <p:txBody>
          <a:bodyPr>
            <a:normAutofit lnSpcReduction="10000"/>
          </a:bodyPr>
          <a:lstStyle/>
          <a:p>
            <a:r>
              <a:rPr lang="fr-FR" dirty="0"/>
              <a:t>Michael </a:t>
            </a:r>
            <a:r>
              <a:rPr lang="fr-FR" dirty="0" err="1"/>
              <a:t>Heizer</a:t>
            </a:r>
            <a:r>
              <a:rPr lang="fr-FR" dirty="0"/>
              <a:t> est un vieux loup du </a:t>
            </a:r>
            <a:r>
              <a:rPr lang="fr-FR" b="1" dirty="0"/>
              <a:t>Land Art</a:t>
            </a:r>
            <a:r>
              <a:rPr lang="fr-FR" dirty="0"/>
              <a:t>. Un loup solitaire vivant au milieu du désert du Nevada dans lequel il érige depuis le début des années 1970 son œuvre </a:t>
            </a:r>
            <a:r>
              <a:rPr lang="fr-FR" i="1" dirty="0"/>
              <a:t>City</a:t>
            </a:r>
            <a:r>
              <a:rPr lang="fr-FR" dirty="0"/>
              <a:t>, une sorte de cité idéale qui s’étend sur plus d’un kilomètre au milieu de nulle part. Pour ce projet, l’artiste s’est retranché, refusant le moindre contact avec l’extérieur – tout du moins avec la presse - et tout accès à son site tant qu’il ne serait pas achevé.</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75778" name="Picture 2" descr="http://www.admagazine.fr/uploads/images/thumbs/201227/michael_heizer_2565_north_576x.jpg"/>
          <p:cNvPicPr>
            <a:picLocks noChangeAspect="1" noChangeArrowheads="1"/>
          </p:cNvPicPr>
          <p:nvPr/>
        </p:nvPicPr>
        <p:blipFill>
          <a:blip r:embed="rId2" cstate="print"/>
          <a:srcRect/>
          <a:stretch>
            <a:fillRect/>
          </a:stretch>
        </p:blipFill>
        <p:spPr bwMode="auto">
          <a:xfrm>
            <a:off x="1043608" y="1574794"/>
            <a:ext cx="6638528" cy="4460262"/>
          </a:xfrm>
          <a:prstGeom prst="rect">
            <a:avLst/>
          </a:prstGeom>
          <a:noFill/>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Gina Pane</a:t>
            </a:r>
            <a:endParaRPr lang="fr-FR" dirty="0"/>
          </a:p>
        </p:txBody>
      </p:sp>
      <p:sp>
        <p:nvSpPr>
          <p:cNvPr id="3" name="Espace réservé du contenu 2"/>
          <p:cNvSpPr>
            <a:spLocks noGrp="1"/>
          </p:cNvSpPr>
          <p:nvPr>
            <p:ph idx="1"/>
          </p:nvPr>
        </p:nvSpPr>
        <p:spPr/>
        <p:txBody>
          <a:bodyPr>
            <a:normAutofit fontScale="85000" lnSpcReduction="20000"/>
          </a:bodyPr>
          <a:lstStyle/>
          <a:p>
            <a:r>
              <a:rPr lang="fr-FR" b="1" dirty="0"/>
              <a:t>Gina Pane</a:t>
            </a:r>
            <a:r>
              <a:rPr lang="fr-FR" dirty="0"/>
              <a:t> est une artiste française, née à Biarritz le 24 mai 1939 et morte à Paris le 5 mars 1990. Elle est l'une des représentantes majeures de l'art corporel.</a:t>
            </a:r>
          </a:p>
          <a:p>
            <a:r>
              <a:rPr lang="fr-FR" dirty="0"/>
              <a:t>« Vivre son propre corps veut dire également découvrir sa propre faiblesse, la tragique et impitoyable servitude de ses manques, de son usure et de sa précarité. En outre, cela signifie prendre conscience de ses fantasmes qui ne sont rien d’autre que le reflet des mythes créés par la société… le corps (sa gestualité) est une écriture à part entière, un système de signes qui représentent, qui traduisent la recherche infinie de l’Autre. »</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73730" name="Picture 2" descr="http://www.visionquest.it/gallery/mostra/1266591662big_PaneG.jpg"/>
          <p:cNvPicPr>
            <a:picLocks noChangeAspect="1" noChangeArrowheads="1"/>
          </p:cNvPicPr>
          <p:nvPr/>
        </p:nvPicPr>
        <p:blipFill>
          <a:blip r:embed="rId2" cstate="print"/>
          <a:srcRect/>
          <a:stretch>
            <a:fillRect/>
          </a:stretch>
        </p:blipFill>
        <p:spPr bwMode="auto">
          <a:xfrm>
            <a:off x="1259632" y="1462730"/>
            <a:ext cx="6625555" cy="4411914"/>
          </a:xfrm>
          <a:prstGeom prst="rect">
            <a:avLst/>
          </a:prstGeom>
          <a:noFill/>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Jacques Monory</a:t>
            </a:r>
          </a:p>
        </p:txBody>
      </p:sp>
      <p:sp>
        <p:nvSpPr>
          <p:cNvPr id="3" name="Espace réservé du contenu 2"/>
          <p:cNvSpPr>
            <a:spLocks noGrp="1"/>
          </p:cNvSpPr>
          <p:nvPr>
            <p:ph idx="1"/>
          </p:nvPr>
        </p:nvSpPr>
        <p:spPr/>
        <p:txBody>
          <a:bodyPr>
            <a:normAutofit fontScale="70000" lnSpcReduction="20000"/>
          </a:bodyPr>
          <a:lstStyle/>
          <a:p>
            <a:r>
              <a:rPr lang="fr-FR" dirty="0"/>
              <a:t>Après une formation de peintre-décorateur à l'école des Arts appliqués de Paris, Jacques Monory travaille dix ans chez l'éditeur d’art Robert </a:t>
            </a:r>
            <a:r>
              <a:rPr lang="fr-FR" dirty="0" err="1"/>
              <a:t>Delpire</a:t>
            </a:r>
            <a:r>
              <a:rPr lang="fr-FR" dirty="0"/>
              <a:t>, où il se trouve en contact avec l’univers de la photo.</a:t>
            </a:r>
          </a:p>
          <a:p>
            <a:r>
              <a:rPr lang="fr-FR" dirty="0"/>
              <a:t>Il est l'un des principaux représentants du mouvement de la Figuration narrative qui, au milieu des années 1960, s'est opposé à la peinture abstraite.</a:t>
            </a:r>
          </a:p>
          <a:p>
            <a:r>
              <a:rPr lang="fr-FR" dirty="0"/>
              <a:t>Profondément préoccupé par la violence de la réalité quotidienne, les tableaux de Monory suggèrent des atmosphères lourdes et menaçantes. Les thèmes sont développés à travers des séries et les images qu'il utilise sont directement issues de la société contemporaine. Des emprunts photographiques et cinématographiques, le recours à la monochromie, la froideur de la touche et de la composition caractérisent un style singulier et engagé dans la représentation, et baignent souvent dans un monochrome bleu.</a:t>
            </a:r>
          </a:p>
          <a:p>
            <a:endParaRPr lang="fr-FR"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70658" name="Picture 2" descr="http://www.paris-art.com/img/oeuvre/parisart-15-Mep-Monory-02G-85948.jpg"/>
          <p:cNvPicPr>
            <a:picLocks noChangeAspect="1" noChangeArrowheads="1"/>
          </p:cNvPicPr>
          <p:nvPr/>
        </p:nvPicPr>
        <p:blipFill>
          <a:blip r:embed="rId2" cstate="print"/>
          <a:srcRect/>
          <a:stretch>
            <a:fillRect/>
          </a:stretch>
        </p:blipFill>
        <p:spPr bwMode="auto">
          <a:xfrm>
            <a:off x="1115616" y="1577868"/>
            <a:ext cx="6414492" cy="4198102"/>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http://idata.over-blog.com/1/69/11/03/Guggenheim/g029b_kandinsky_tr_ln.jpg"/>
          <p:cNvPicPr>
            <a:picLocks noChangeAspect="1" noChangeArrowheads="1"/>
          </p:cNvPicPr>
          <p:nvPr/>
        </p:nvPicPr>
        <p:blipFill>
          <a:blip r:embed="rId2" cstate="print"/>
          <a:srcRect/>
          <a:stretch>
            <a:fillRect/>
          </a:stretch>
        </p:blipFill>
        <p:spPr bwMode="auto">
          <a:xfrm>
            <a:off x="683568" y="692696"/>
            <a:ext cx="6248400" cy="4324351"/>
          </a:xfrm>
          <a:prstGeom prst="rect">
            <a:avLst/>
          </a:prstGeom>
          <a:noFill/>
        </p:spPr>
      </p:pic>
      <p:sp>
        <p:nvSpPr>
          <p:cNvPr id="3" name="ZoneTexte 2"/>
          <p:cNvSpPr txBox="1"/>
          <p:nvPr/>
        </p:nvSpPr>
        <p:spPr>
          <a:xfrm>
            <a:off x="3491880" y="5805264"/>
            <a:ext cx="3384376" cy="369332"/>
          </a:xfrm>
          <a:prstGeom prst="rect">
            <a:avLst/>
          </a:prstGeom>
          <a:noFill/>
        </p:spPr>
        <p:txBody>
          <a:bodyPr wrap="square" rtlCol="0">
            <a:spAutoFit/>
          </a:bodyPr>
          <a:lstStyle/>
          <a:p>
            <a:r>
              <a:rPr lang="fr-FR" i="1" dirty="0" err="1"/>
              <a:t>Wallpaper</a:t>
            </a:r>
            <a:r>
              <a:rPr lang="fr-FR" i="1" dirty="0"/>
              <a:t> </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72706" name="Picture 2" descr="http://www.paris-art.com/img/oeuvre/parisart-14-090404-Maeght-G-81902.jpg"/>
          <p:cNvPicPr>
            <a:picLocks noChangeAspect="1" noChangeArrowheads="1"/>
          </p:cNvPicPr>
          <p:nvPr/>
        </p:nvPicPr>
        <p:blipFill>
          <a:blip r:embed="rId2" cstate="print"/>
          <a:srcRect/>
          <a:stretch>
            <a:fillRect/>
          </a:stretch>
        </p:blipFill>
        <p:spPr bwMode="auto">
          <a:xfrm>
            <a:off x="1691680" y="1392038"/>
            <a:ext cx="5914628" cy="4542434"/>
          </a:xfrm>
          <a:prstGeom prst="rect">
            <a:avLst/>
          </a:prstGeom>
          <a:noFill/>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Richard Estes</a:t>
            </a:r>
          </a:p>
        </p:txBody>
      </p:sp>
      <p:sp>
        <p:nvSpPr>
          <p:cNvPr id="3" name="Espace réservé du contenu 2"/>
          <p:cNvSpPr>
            <a:spLocks noGrp="1"/>
          </p:cNvSpPr>
          <p:nvPr>
            <p:ph idx="1"/>
          </p:nvPr>
        </p:nvSpPr>
        <p:spPr/>
        <p:txBody>
          <a:bodyPr>
            <a:normAutofit/>
          </a:bodyPr>
          <a:lstStyle/>
          <a:p>
            <a:r>
              <a:rPr lang="fr-FR" dirty="0"/>
              <a:t>Né en 1962.</a:t>
            </a:r>
          </a:p>
          <a:p>
            <a:r>
              <a:rPr lang="fr-FR" dirty="0"/>
              <a:t>Richard Estes est le principal représentant de l'hyperréalisme; il se distingue par l'aspect baroque et volontairement virtuose de ses compositions, jouant sur les reflets de toutes sortes et la fragmentation géométrique de l'espace (vues de vitrines, de cabines téléphoniques...).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http://ledefooloir.files.wordpress.com/2009/11/richard-estes.jpg"/>
          <p:cNvPicPr>
            <a:picLocks noChangeAspect="1" noChangeArrowheads="1"/>
          </p:cNvPicPr>
          <p:nvPr/>
        </p:nvPicPr>
        <p:blipFill>
          <a:blip r:embed="rId2" cstate="print"/>
          <a:srcRect/>
          <a:stretch>
            <a:fillRect/>
          </a:stretch>
        </p:blipFill>
        <p:spPr bwMode="auto">
          <a:xfrm>
            <a:off x="683568" y="692696"/>
            <a:ext cx="8100392" cy="5417832"/>
          </a:xfrm>
          <a:prstGeom prst="rect">
            <a:avLst/>
          </a:prstGeom>
          <a:noFill/>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http://4.bp.blogspot.com/_5bVN3kXOxFc/TRMXdeR_a5I/AAAAAAAACjE/MESxV0olcPo/s1600/01.jpg"/>
          <p:cNvPicPr>
            <a:picLocks noChangeAspect="1" noChangeArrowheads="1"/>
          </p:cNvPicPr>
          <p:nvPr/>
        </p:nvPicPr>
        <p:blipFill>
          <a:blip r:embed="rId2" cstate="print"/>
          <a:srcRect/>
          <a:stretch>
            <a:fillRect/>
          </a:stretch>
        </p:blipFill>
        <p:spPr bwMode="auto">
          <a:xfrm>
            <a:off x="539552" y="692696"/>
            <a:ext cx="7620000" cy="5667376"/>
          </a:xfrm>
          <a:prstGeom prst="rect">
            <a:avLst/>
          </a:prstGeom>
          <a:noFill/>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b="1" dirty="0"/>
              <a:t>Damien Hirst</a:t>
            </a:r>
          </a:p>
        </p:txBody>
      </p:sp>
      <p:sp>
        <p:nvSpPr>
          <p:cNvPr id="3" name="Sous-titre 2"/>
          <p:cNvSpPr>
            <a:spLocks noGrp="1"/>
          </p:cNvSpPr>
          <p:nvPr>
            <p:ph type="subTitle" idx="1"/>
          </p:nvPr>
        </p:nvSpPr>
        <p:spPr/>
        <p:txBody>
          <a:bodyPr/>
          <a:lstStyle/>
          <a:p>
            <a:endParaRPr lang="fr-F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3538736" cy="2290266"/>
          </a:xfrm>
        </p:spPr>
        <p:txBody>
          <a:bodyPr/>
          <a:lstStyle/>
          <a:p>
            <a:r>
              <a:rPr lang="fr-FR" dirty="0"/>
              <a:t>For the love of </a:t>
            </a:r>
            <a:r>
              <a:rPr lang="fr-FR" dirty="0" err="1"/>
              <a:t>God</a:t>
            </a:r>
            <a:endParaRPr lang="fr-FR" dirty="0"/>
          </a:p>
        </p:txBody>
      </p:sp>
      <p:pic>
        <p:nvPicPr>
          <p:cNvPr id="1026" name="Picture 2" descr="http://md0.libe.com/photo/473527/?modified_at=1354029541&amp;width=476"/>
          <p:cNvPicPr>
            <a:picLocks noChangeAspect="1" noChangeArrowheads="1"/>
          </p:cNvPicPr>
          <p:nvPr/>
        </p:nvPicPr>
        <p:blipFill>
          <a:blip r:embed="rId2" cstate="print"/>
          <a:srcRect/>
          <a:stretch>
            <a:fillRect/>
          </a:stretch>
        </p:blipFill>
        <p:spPr bwMode="auto">
          <a:xfrm>
            <a:off x="4427984" y="188640"/>
            <a:ext cx="4533900" cy="6505576"/>
          </a:xfrm>
          <a:prstGeom prst="rect">
            <a:avLst/>
          </a:prstGeom>
          <a:noFill/>
        </p:spPr>
      </p:pic>
      <p:sp>
        <p:nvSpPr>
          <p:cNvPr id="5" name="ZoneTexte 4"/>
          <p:cNvSpPr txBox="1"/>
          <p:nvPr/>
        </p:nvSpPr>
        <p:spPr>
          <a:xfrm>
            <a:off x="539552" y="2852936"/>
            <a:ext cx="3456384" cy="1754326"/>
          </a:xfrm>
          <a:prstGeom prst="rect">
            <a:avLst/>
          </a:prstGeom>
          <a:noFill/>
        </p:spPr>
        <p:txBody>
          <a:bodyPr wrap="square" rtlCol="0">
            <a:spAutoFit/>
          </a:bodyPr>
          <a:lstStyle/>
          <a:p>
            <a:r>
              <a:rPr lang="fr-FR" dirty="0"/>
              <a:t>célèbre sculpture de l'artiste Damien Hirst créée en 2007. Il s'agit d'une réplique d'un véritable crâne humain.</a:t>
            </a:r>
          </a:p>
          <a:p>
            <a:endParaRPr lang="fr-FR" dirty="0"/>
          </a:p>
          <a:p>
            <a:endParaRPr lang="fr-FR" dirty="0"/>
          </a:p>
        </p:txBody>
      </p:sp>
      <p:sp>
        <p:nvSpPr>
          <p:cNvPr id="6" name="ZoneTexte 5"/>
          <p:cNvSpPr txBox="1"/>
          <p:nvPr/>
        </p:nvSpPr>
        <p:spPr>
          <a:xfrm>
            <a:off x="539552" y="4653136"/>
            <a:ext cx="3168352" cy="1754326"/>
          </a:xfrm>
          <a:prstGeom prst="rect">
            <a:avLst/>
          </a:prstGeom>
          <a:noFill/>
        </p:spPr>
        <p:txBody>
          <a:bodyPr wrap="square" rtlCol="0">
            <a:spAutoFit/>
          </a:bodyPr>
          <a:lstStyle/>
          <a:p>
            <a:r>
              <a:rPr lang="fr-FR" dirty="0"/>
              <a:t>Il est recouvert de platine et incrusté sur toute sa surface de 8601 diamants pour une valeur totale de 65 millions de livres ou encore 74 millions d'euros.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634082"/>
          </a:xfrm>
        </p:spPr>
        <p:txBody>
          <a:bodyPr>
            <a:normAutofit fontScale="90000"/>
          </a:bodyPr>
          <a:lstStyle/>
          <a:p>
            <a:r>
              <a:rPr lang="en-US" sz="3600" dirty="0"/>
              <a:t>Beautiful </a:t>
            </a:r>
            <a:r>
              <a:rPr lang="en-US" sz="3600" dirty="0" err="1"/>
              <a:t>Amaethon</a:t>
            </a:r>
            <a:r>
              <a:rPr lang="en-US" sz="3600" dirty="0"/>
              <a:t> Death Drive painting</a:t>
            </a:r>
            <a:endParaRPr lang="fr-FR" sz="3600" dirty="0"/>
          </a:p>
        </p:txBody>
      </p:sp>
      <p:pic>
        <p:nvPicPr>
          <p:cNvPr id="6146" name="Picture 2" descr="Damien Hirst, Beautiful Amaethon Death Drive painting"/>
          <p:cNvPicPr>
            <a:picLocks noChangeAspect="1" noChangeArrowheads="1"/>
          </p:cNvPicPr>
          <p:nvPr/>
        </p:nvPicPr>
        <p:blipFill>
          <a:blip r:embed="rId2" cstate="print"/>
          <a:srcRect/>
          <a:stretch>
            <a:fillRect/>
          </a:stretch>
        </p:blipFill>
        <p:spPr bwMode="auto">
          <a:xfrm>
            <a:off x="2987824" y="982674"/>
            <a:ext cx="5517629" cy="5506158"/>
          </a:xfrm>
          <a:prstGeom prst="rect">
            <a:avLst/>
          </a:prstGeom>
          <a:noFill/>
        </p:spPr>
      </p:pic>
      <p:sp>
        <p:nvSpPr>
          <p:cNvPr id="5" name="ZoneTexte 4"/>
          <p:cNvSpPr txBox="1"/>
          <p:nvPr/>
        </p:nvSpPr>
        <p:spPr>
          <a:xfrm>
            <a:off x="395536" y="5229200"/>
            <a:ext cx="1728192" cy="1200329"/>
          </a:xfrm>
          <a:prstGeom prst="rect">
            <a:avLst/>
          </a:prstGeom>
          <a:noFill/>
        </p:spPr>
        <p:txBody>
          <a:bodyPr wrap="square" rtlCol="0">
            <a:spAutoFit/>
          </a:bodyPr>
          <a:lstStyle/>
          <a:p>
            <a:r>
              <a:rPr lang="fr-FR" dirty="0" err="1"/>
              <a:t>Household</a:t>
            </a:r>
            <a:r>
              <a:rPr lang="fr-FR" dirty="0"/>
              <a:t> </a:t>
            </a:r>
            <a:r>
              <a:rPr lang="fr-FR" dirty="0" err="1"/>
              <a:t>gloss</a:t>
            </a:r>
            <a:r>
              <a:rPr lang="fr-FR" dirty="0"/>
              <a:t> </a:t>
            </a:r>
          </a:p>
          <a:p>
            <a:r>
              <a:rPr lang="fr-FR" dirty="0"/>
              <a:t>on </a:t>
            </a:r>
            <a:r>
              <a:rPr lang="fr-FR" dirty="0" err="1"/>
              <a:t>canvas</a:t>
            </a:r>
            <a:endParaRPr lang="fr-FR" dirty="0"/>
          </a:p>
          <a:p>
            <a:endParaRPr lang="fr-FR" dirty="0"/>
          </a:p>
          <a:p>
            <a:r>
              <a:rPr lang="fr-FR" dirty="0"/>
              <a:t>2012</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US" sz="3200" dirty="0"/>
              <a:t>Theology, Philosophy, Medicine, Justice, 2008.</a:t>
            </a:r>
            <a:endParaRPr lang="fr-FR" sz="3200" dirty="0"/>
          </a:p>
        </p:txBody>
      </p:sp>
      <p:pic>
        <p:nvPicPr>
          <p:cNvPr id="7172" name="Picture 4" descr="overview"/>
          <p:cNvPicPr>
            <a:picLocks noChangeAspect="1" noChangeArrowheads="1"/>
          </p:cNvPicPr>
          <p:nvPr/>
        </p:nvPicPr>
        <p:blipFill>
          <a:blip r:embed="rId2" cstate="print"/>
          <a:srcRect/>
          <a:stretch>
            <a:fillRect/>
          </a:stretch>
        </p:blipFill>
        <p:spPr bwMode="auto">
          <a:xfrm>
            <a:off x="2195736" y="1339086"/>
            <a:ext cx="6623695" cy="5283493"/>
          </a:xfrm>
          <a:prstGeom prst="rect">
            <a:avLst/>
          </a:prstGeom>
          <a:noFill/>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6AB1EE-130C-438F-9708-3DE63ECA09F2}"/>
              </a:ext>
            </a:extLst>
          </p:cNvPr>
          <p:cNvSpPr>
            <a:spLocks noGrp="1"/>
          </p:cNvSpPr>
          <p:nvPr>
            <p:ph type="title"/>
          </p:nvPr>
        </p:nvSpPr>
        <p:spPr>
          <a:xfrm>
            <a:off x="457200" y="274638"/>
            <a:ext cx="4834880" cy="1143000"/>
          </a:xfrm>
        </p:spPr>
        <p:txBody>
          <a:bodyPr>
            <a:normAutofit fontScale="90000"/>
          </a:bodyPr>
          <a:lstStyle/>
          <a:p>
            <a:r>
              <a:rPr lang="fr-FR" dirty="0"/>
              <a:t>Claude Bellegarde</a:t>
            </a:r>
            <a:br>
              <a:rPr lang="fr-FR" dirty="0"/>
            </a:br>
            <a:r>
              <a:rPr lang="fr-FR" sz="3100" dirty="0"/>
              <a:t>né le 18 juillet 1927 à Paris</a:t>
            </a:r>
          </a:p>
        </p:txBody>
      </p:sp>
      <p:sp>
        <p:nvSpPr>
          <p:cNvPr id="3" name="Espace réservé du contenu 2">
            <a:extLst>
              <a:ext uri="{FF2B5EF4-FFF2-40B4-BE49-F238E27FC236}">
                <a16:creationId xmlns:a16="http://schemas.microsoft.com/office/drawing/2014/main" id="{D483E564-9E1A-4470-B720-AC804A972E8E}"/>
              </a:ext>
            </a:extLst>
          </p:cNvPr>
          <p:cNvSpPr>
            <a:spLocks noGrp="1"/>
          </p:cNvSpPr>
          <p:nvPr>
            <p:ph idx="1"/>
          </p:nvPr>
        </p:nvSpPr>
        <p:spPr>
          <a:xfrm>
            <a:off x="107504" y="3573016"/>
            <a:ext cx="8755980" cy="3168351"/>
          </a:xfrm>
        </p:spPr>
        <p:txBody>
          <a:bodyPr>
            <a:normAutofit/>
          </a:bodyPr>
          <a:lstStyle/>
          <a:p>
            <a:r>
              <a:rPr lang="fr-FR" dirty="0"/>
              <a:t>À la fin de la Seconde Guerre mondiale, Claude Bellegarde rencontre Lanza </a:t>
            </a:r>
            <a:r>
              <a:rPr lang="fr-FR" dirty="0" err="1"/>
              <a:t>del</a:t>
            </a:r>
            <a:r>
              <a:rPr lang="fr-FR" dirty="0"/>
              <a:t> </a:t>
            </a:r>
            <a:r>
              <a:rPr lang="fr-FR" dirty="0" err="1"/>
              <a:t>Vasto</a:t>
            </a:r>
            <a:r>
              <a:rPr lang="fr-FR" dirty="0"/>
              <a:t>, disciple de Gandhi, écrivain, dessinateur et animateur d'une communauté spirituelle.</a:t>
            </a:r>
          </a:p>
          <a:p>
            <a:r>
              <a:rPr lang="fr-FR" dirty="0"/>
              <a:t>Claude Bellegarde adhère à cette communauté où il s'initie à la sculpture.</a:t>
            </a:r>
          </a:p>
        </p:txBody>
      </p:sp>
      <p:pic>
        <p:nvPicPr>
          <p:cNvPr id="4" name="Image 3">
            <a:extLst>
              <a:ext uri="{FF2B5EF4-FFF2-40B4-BE49-F238E27FC236}">
                <a16:creationId xmlns:a16="http://schemas.microsoft.com/office/drawing/2014/main" id="{5144D9F4-0E46-4806-8B5E-EE5D0E3BF45C}"/>
              </a:ext>
            </a:extLst>
          </p:cNvPr>
          <p:cNvPicPr>
            <a:picLocks noChangeAspect="1"/>
          </p:cNvPicPr>
          <p:nvPr/>
        </p:nvPicPr>
        <p:blipFill>
          <a:blip r:embed="rId2"/>
          <a:stretch>
            <a:fillRect/>
          </a:stretch>
        </p:blipFill>
        <p:spPr>
          <a:xfrm>
            <a:off x="5203848" y="274638"/>
            <a:ext cx="3659636" cy="3010346"/>
          </a:xfrm>
          <a:prstGeom prst="rect">
            <a:avLst/>
          </a:prstGeom>
        </p:spPr>
      </p:pic>
    </p:spTree>
    <p:extLst>
      <p:ext uri="{BB962C8B-B14F-4D97-AF65-F5344CB8AC3E}">
        <p14:creationId xmlns:p14="http://schemas.microsoft.com/office/powerpoint/2010/main" val="325636299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FF7332A-E6DB-4607-9535-3108517AF8E5}"/>
              </a:ext>
            </a:extLst>
          </p:cNvPr>
          <p:cNvSpPr>
            <a:spLocks noGrp="1"/>
          </p:cNvSpPr>
          <p:nvPr>
            <p:ph idx="1"/>
          </p:nvPr>
        </p:nvSpPr>
        <p:spPr>
          <a:xfrm>
            <a:off x="395536" y="476672"/>
            <a:ext cx="8229600" cy="4525963"/>
          </a:xfrm>
        </p:spPr>
        <p:txBody>
          <a:bodyPr>
            <a:normAutofit fontScale="92500" lnSpcReduction="20000"/>
          </a:bodyPr>
          <a:lstStyle/>
          <a:p>
            <a:r>
              <a:rPr lang="fr-FR" dirty="0"/>
              <a:t>En 1951, la maladie l'atteint et il séjourne en sanatorium, puis il se consacre à la peinture. C'est le début de sa « période blanche », expression de cette période de méditation, où il utilise le monochrome.</a:t>
            </a:r>
          </a:p>
          <a:p>
            <a:r>
              <a:rPr lang="fr-FR" dirty="0"/>
              <a:t>En 1953, la Galerie du Haut-Pavé organise sa première exposition personnelle à Paris.</a:t>
            </a:r>
          </a:p>
          <a:p>
            <a:r>
              <a:rPr lang="fr-FR" dirty="0"/>
              <a:t>Reconnu comme un membre significatif du mouvement des artistes d’après guerre à Paris, il se joint en 1954 au groupe d’avant-garde «Dessins » qui met en avant l’abstrait gestuel.</a:t>
            </a:r>
          </a:p>
          <a:p>
            <a:endParaRPr lang="fr-FR" dirty="0"/>
          </a:p>
        </p:txBody>
      </p:sp>
    </p:spTree>
    <p:extLst>
      <p:ext uri="{BB962C8B-B14F-4D97-AF65-F5344CB8AC3E}">
        <p14:creationId xmlns:p14="http://schemas.microsoft.com/office/powerpoint/2010/main" val="829750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778098"/>
          </a:xfrm>
        </p:spPr>
        <p:txBody>
          <a:bodyPr/>
          <a:lstStyle/>
          <a:p>
            <a:r>
              <a:rPr lang="fr-FR" b="1" dirty="0"/>
              <a:t>Marcel Duchamp</a:t>
            </a:r>
            <a:endParaRPr lang="fr-FR" dirty="0"/>
          </a:p>
        </p:txBody>
      </p:sp>
      <p:sp>
        <p:nvSpPr>
          <p:cNvPr id="3" name="Espace réservé du contenu 2"/>
          <p:cNvSpPr>
            <a:spLocks noGrp="1"/>
          </p:cNvSpPr>
          <p:nvPr>
            <p:ph idx="1"/>
          </p:nvPr>
        </p:nvSpPr>
        <p:spPr>
          <a:xfrm>
            <a:off x="539552" y="1340768"/>
            <a:ext cx="8280920" cy="5256584"/>
          </a:xfrm>
        </p:spPr>
        <p:txBody>
          <a:bodyPr>
            <a:normAutofit fontScale="70000" lnSpcReduction="20000"/>
          </a:bodyPr>
          <a:lstStyle/>
          <a:p>
            <a:r>
              <a:rPr lang="fr-FR" dirty="0"/>
              <a:t> (1887 - 1968) est un peintre, plasticien, homme de lettres français, naturalisé américain en1955.</a:t>
            </a:r>
          </a:p>
          <a:p>
            <a:r>
              <a:rPr lang="fr-FR" dirty="0"/>
              <a:t>Considéré par beaucoup comme l'artiste le plus important du </a:t>
            </a:r>
            <a:r>
              <a:rPr lang="fr-FR" cap="small" dirty="0" err="1"/>
              <a:t>xx</a:t>
            </a:r>
            <a:r>
              <a:rPr lang="fr-FR" baseline="30000" dirty="0" err="1"/>
              <a:t>e</a:t>
            </a:r>
            <a:r>
              <a:rPr lang="fr-FR" dirty="0"/>
              <a:t> siècle, il est qualifié également par André Breton d'« homme le plus intelligent du siècle ». Inventeur des ready-made, sa démarche artistique exerce une influence majeure sur les différents courants de l'art contemporain. C'est ainsi qu'il est vu comme le précurseur et l'annonciateur de certains aspects les plus radicaux de l’évolution de l'art depuis 1945. Il est considéré comme un des premiers ou même le premier à pouvoir qualifier « œuvre d'art »n'importe quel objet en accolant son nom à celui-ci. Les protagonistes de l'art minimal, de l'art conceptuel et de l'art corporel (body art), dans leur inspiration, leur démarche artistique et idéologique, témoignent de l'influence déterminante de l’œuvre de Duchamp. Il aurait également, d'après les nombreux essais qui lui sont consacrés, été l'inspirateur de plusieurs courants artistiques dont le Pop art, le </a:t>
            </a:r>
            <a:r>
              <a:rPr lang="fr-FR" dirty="0" err="1"/>
              <a:t>néodadaïsme</a:t>
            </a:r>
            <a:r>
              <a:rPr lang="fr-FR" dirty="0"/>
              <a:t>, l'Op art et le cinétisme.</a:t>
            </a:r>
          </a:p>
          <a:p>
            <a:endParaRPr lang="fr-FR"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FCB73E-7B18-4F35-A368-1BE947FEEFF5}"/>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7944E06A-0386-4F2D-85AE-5A5EA46D3D91}"/>
              </a:ext>
            </a:extLst>
          </p:cNvPr>
          <p:cNvSpPr>
            <a:spLocks noGrp="1"/>
          </p:cNvSpPr>
          <p:nvPr>
            <p:ph idx="1"/>
          </p:nvPr>
        </p:nvSpPr>
        <p:spPr/>
        <p:txBody>
          <a:bodyPr>
            <a:normAutofit fontScale="92500" lnSpcReduction="10000"/>
          </a:bodyPr>
          <a:lstStyle/>
          <a:p>
            <a:r>
              <a:rPr lang="fr-FR" dirty="0"/>
              <a:t>En 1953 Claude Bellegarde entre dans sa «période blanche » à la recherche de la lumière. Une lumière à la fois diffuse et </a:t>
            </a:r>
            <a:r>
              <a:rPr lang="fr-FR" dirty="0" err="1"/>
              <a:t>réfractante</a:t>
            </a:r>
            <a:r>
              <a:rPr lang="fr-FR" dirty="0"/>
              <a:t> obtenue par des superpositions de blanc d'argent, blanc de titane et blanc de zinc, sur toile. L'année 1957 sera essentiellement consacrée aux papiers. Papiers froissés, mâchés ou pétris, enduits de peinture blanche, qui provoquent des vibrations de matières et des intensités lumineuses.</a:t>
            </a:r>
          </a:p>
        </p:txBody>
      </p:sp>
    </p:spTree>
    <p:extLst>
      <p:ext uri="{BB962C8B-B14F-4D97-AF65-F5344CB8AC3E}">
        <p14:creationId xmlns:p14="http://schemas.microsoft.com/office/powerpoint/2010/main" val="226791950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3CCD3515-80ED-4E02-9D45-D434067FE0DC}"/>
              </a:ext>
            </a:extLst>
          </p:cNvPr>
          <p:cNvPicPr>
            <a:picLocks noChangeAspect="1"/>
          </p:cNvPicPr>
          <p:nvPr/>
        </p:nvPicPr>
        <p:blipFill>
          <a:blip r:embed="rId2"/>
          <a:stretch>
            <a:fillRect/>
          </a:stretch>
        </p:blipFill>
        <p:spPr>
          <a:xfrm>
            <a:off x="790575" y="161925"/>
            <a:ext cx="7562850" cy="6534150"/>
          </a:xfrm>
          <a:prstGeom prst="rect">
            <a:avLst/>
          </a:prstGeom>
        </p:spPr>
      </p:pic>
    </p:spTree>
    <p:extLst>
      <p:ext uri="{BB962C8B-B14F-4D97-AF65-F5344CB8AC3E}">
        <p14:creationId xmlns:p14="http://schemas.microsoft.com/office/powerpoint/2010/main" val="32543820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File:Duchamp Fountaine.jpg"/>
          <p:cNvPicPr>
            <a:picLocks noChangeAspect="1" noChangeArrowheads="1"/>
          </p:cNvPicPr>
          <p:nvPr/>
        </p:nvPicPr>
        <p:blipFill>
          <a:blip r:embed="rId2" cstate="print"/>
          <a:srcRect/>
          <a:stretch>
            <a:fillRect/>
          </a:stretch>
        </p:blipFill>
        <p:spPr bwMode="auto">
          <a:xfrm>
            <a:off x="3419872" y="332656"/>
            <a:ext cx="5400675" cy="5715000"/>
          </a:xfrm>
          <a:prstGeom prst="rect">
            <a:avLst/>
          </a:prstGeom>
          <a:noFill/>
        </p:spPr>
      </p:pic>
      <p:sp>
        <p:nvSpPr>
          <p:cNvPr id="3" name="ZoneTexte 2"/>
          <p:cNvSpPr txBox="1"/>
          <p:nvPr/>
        </p:nvSpPr>
        <p:spPr>
          <a:xfrm>
            <a:off x="611560" y="692696"/>
            <a:ext cx="2232248" cy="1323439"/>
          </a:xfrm>
          <a:prstGeom prst="rect">
            <a:avLst/>
          </a:prstGeom>
          <a:noFill/>
        </p:spPr>
        <p:txBody>
          <a:bodyPr wrap="square" rtlCol="0">
            <a:spAutoFit/>
          </a:bodyPr>
          <a:lstStyle/>
          <a:p>
            <a:pPr algn="ctr"/>
            <a:r>
              <a:rPr lang="fr-FR" sz="4000" dirty="0">
                <a:solidFill>
                  <a:srgbClr val="FF0000"/>
                </a:solidFill>
              </a:rPr>
              <a:t>Fontaine, 1917.</a:t>
            </a:r>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2272</Words>
  <Application>Microsoft Office PowerPoint</Application>
  <PresentationFormat>Affichage à l'écran (4:3)</PresentationFormat>
  <Paragraphs>135</Paragraphs>
  <Slides>81</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81</vt:i4>
      </vt:variant>
    </vt:vector>
  </HeadingPairs>
  <TitlesOfParts>
    <vt:vector size="88" baseType="lpstr">
      <vt:lpstr>SimSun</vt:lpstr>
      <vt:lpstr>SimSun</vt:lpstr>
      <vt:lpstr>Arial</vt:lpstr>
      <vt:lpstr>Arial, Helvetica, sans-serif</vt:lpstr>
      <vt:lpstr>Calibri</vt:lpstr>
      <vt:lpstr>Times New Roman</vt:lpstr>
      <vt:lpstr>Thème Office</vt:lpstr>
      <vt:lpstr>Art Contemporain</vt:lpstr>
      <vt:lpstr>Carré blanc sur fond blanc</vt:lpstr>
      <vt:lpstr>Présentation PowerPoint</vt:lpstr>
      <vt:lpstr>Vassily Kandinsky</vt:lpstr>
      <vt:lpstr>Présentation PowerPoint</vt:lpstr>
      <vt:lpstr>Présentation PowerPoint</vt:lpstr>
      <vt:lpstr>Présentation PowerPoint</vt:lpstr>
      <vt:lpstr>Marcel Duchamp</vt:lpstr>
      <vt:lpstr>Présentation PowerPoint</vt:lpstr>
      <vt:lpstr>Felix Nussbaum</vt:lpstr>
      <vt:lpstr>Les squelettes jouent pour la danse, 1944.</vt:lpstr>
      <vt:lpstr>Présentation PowerPoint</vt:lpstr>
      <vt:lpstr>Raoul Dufy</vt:lpstr>
      <vt:lpstr>Présentation PowerPoint</vt:lpstr>
      <vt:lpstr>Présentation PowerPoint</vt:lpstr>
      <vt:lpstr>Présentation PowerPoint</vt:lpstr>
      <vt:lpstr>Présentation PowerPoint</vt:lpstr>
      <vt:lpstr>Présentation PowerPoint</vt:lpstr>
      <vt:lpstr>Henri Matisse</vt:lpstr>
      <vt:lpstr>Le bonheur de vivre</vt:lpstr>
      <vt:lpstr>Vase de roses</vt:lpstr>
      <vt:lpstr>Luxe, calme et volupté</vt:lpstr>
      <vt:lpstr>Joan Miró</vt:lpstr>
      <vt:lpstr>Carnival of Harlequin, Print - 1924-1925</vt:lpstr>
      <vt:lpstr>Sieste, 1925.</vt:lpstr>
      <vt:lpstr>Le coq</vt:lpstr>
      <vt:lpstr>Still Life with Old Shoe (1937)</vt:lpstr>
      <vt:lpstr>Bleu II, 1961.</vt:lpstr>
      <vt:lpstr>Salvador Dalí</vt:lpstr>
      <vt:lpstr>La tentation de Saint Antoine, 1946.</vt:lpstr>
      <vt:lpstr>La cène, 1955.</vt:lpstr>
      <vt:lpstr>Gala </vt:lpstr>
      <vt:lpstr>Crucifixion  1954.</vt:lpstr>
      <vt:lpstr>Le rêve de Christophe Colomb 1959. </vt:lpstr>
      <vt:lpstr>Pablo Picasso</vt:lpstr>
      <vt:lpstr>Le vieux guitariste, 1903.</vt:lpstr>
      <vt:lpstr>Les demoiselles d’Avignon, 1907.</vt:lpstr>
      <vt:lpstr>Portrait de Marie-thérèse, 1931.</vt:lpstr>
      <vt:lpstr>Andy Warhol </vt:lpstr>
      <vt:lpstr>Andy Warhol, Campbell's Soup Cans, 1962.</vt:lpstr>
      <vt:lpstr>Francis Bacon</vt:lpstr>
      <vt:lpstr>Portrait d’Henrietta Moraes, 1963.</vt:lpstr>
      <vt:lpstr>Présentation PowerPoint</vt:lpstr>
      <vt:lpstr>Joseph Kosuth</vt:lpstr>
      <vt:lpstr>Présentation PowerPoint</vt:lpstr>
      <vt:lpstr>Basquiat</vt:lpstr>
      <vt:lpstr>Fallen Angel, 1981.</vt:lpstr>
      <vt:lpstr>Self-portrait</vt:lpstr>
      <vt:lpstr>Présentation PowerPoint</vt:lpstr>
      <vt:lpstr>Boxer rebellion, 1983.</vt:lpstr>
      <vt:lpstr>Présentation PowerPoint</vt:lpstr>
      <vt:lpstr>Glenn, 1984. (portrait de Glenn O’Brien, écrivain américain)</vt:lpstr>
      <vt:lpstr>Michelangelo Pistoletto</vt:lpstr>
      <vt:lpstr>Présentation PowerPoint</vt:lpstr>
      <vt:lpstr>« les conteurs » de Catherine Millet</vt:lpstr>
      <vt:lpstr>Farid Benyaa, « Vibration »</vt:lpstr>
      <vt:lpstr>Guillaume Piot</vt:lpstr>
      <vt:lpstr>Peter Doig</vt:lpstr>
      <vt:lpstr> Peter Doig, White Canoe, 1990-1991. </vt:lpstr>
      <vt:lpstr>Yves Klein</vt:lpstr>
      <vt:lpstr>Présentation PowerPoint</vt:lpstr>
      <vt:lpstr>Présentation PowerPoint</vt:lpstr>
      <vt:lpstr>BEUYS Joseph, Infiltration homogène pour piano à queue.</vt:lpstr>
      <vt:lpstr>Michael Heizer</vt:lpstr>
      <vt:lpstr>Présentation PowerPoint</vt:lpstr>
      <vt:lpstr>Gina Pane</vt:lpstr>
      <vt:lpstr>Présentation PowerPoint</vt:lpstr>
      <vt:lpstr>Jacques Monory</vt:lpstr>
      <vt:lpstr>Présentation PowerPoint</vt:lpstr>
      <vt:lpstr>Présentation PowerPoint</vt:lpstr>
      <vt:lpstr>Richard Estes</vt:lpstr>
      <vt:lpstr>Présentation PowerPoint</vt:lpstr>
      <vt:lpstr>Présentation PowerPoint</vt:lpstr>
      <vt:lpstr>Damien Hirst</vt:lpstr>
      <vt:lpstr>For the love of God</vt:lpstr>
      <vt:lpstr>Beautiful Amaethon Death Drive painting</vt:lpstr>
      <vt:lpstr>Theology, Philosophy, Medicine, Justice, 2008.</vt:lpstr>
      <vt:lpstr>Claude Bellegarde né le 18 juillet 1927 à Paris</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Pierre</dc:creator>
  <cp:lastModifiedBy>Pierre LAMBLE</cp:lastModifiedBy>
  <cp:revision>48</cp:revision>
  <dcterms:created xsi:type="dcterms:W3CDTF">2012-11-28T09:34:58Z</dcterms:created>
  <dcterms:modified xsi:type="dcterms:W3CDTF">2017-12-04T16:03:21Z</dcterms:modified>
</cp:coreProperties>
</file>