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7"/>
  </p:notesMasterIdLst>
  <p:sldIdLst>
    <p:sldId id="256" r:id="rId2"/>
    <p:sldId id="327" r:id="rId3"/>
    <p:sldId id="270" r:id="rId4"/>
    <p:sldId id="257" r:id="rId5"/>
    <p:sldId id="271" r:id="rId6"/>
    <p:sldId id="258" r:id="rId7"/>
    <p:sldId id="272" r:id="rId8"/>
    <p:sldId id="265" r:id="rId9"/>
    <p:sldId id="273" r:id="rId10"/>
    <p:sldId id="262" r:id="rId11"/>
    <p:sldId id="274" r:id="rId12"/>
    <p:sldId id="259" r:id="rId13"/>
    <p:sldId id="275" r:id="rId14"/>
    <p:sldId id="260" r:id="rId15"/>
    <p:sldId id="276" r:id="rId16"/>
    <p:sldId id="263" r:id="rId17"/>
    <p:sldId id="285" r:id="rId18"/>
    <p:sldId id="264" r:id="rId19"/>
    <p:sldId id="286" r:id="rId20"/>
    <p:sldId id="269" r:id="rId21"/>
    <p:sldId id="283" r:id="rId22"/>
    <p:sldId id="284" r:id="rId23"/>
    <p:sldId id="292" r:id="rId24"/>
    <p:sldId id="293" r:id="rId25"/>
    <p:sldId id="316" r:id="rId26"/>
    <p:sldId id="317" r:id="rId27"/>
    <p:sldId id="300" r:id="rId28"/>
    <p:sldId id="301" r:id="rId29"/>
    <p:sldId id="321" r:id="rId30"/>
    <p:sldId id="322" r:id="rId31"/>
    <p:sldId id="325" r:id="rId32"/>
    <p:sldId id="326" r:id="rId33"/>
    <p:sldId id="303" r:id="rId34"/>
    <p:sldId id="304" r:id="rId35"/>
    <p:sldId id="318" r:id="rId36"/>
    <p:sldId id="319" r:id="rId37"/>
    <p:sldId id="323" r:id="rId38"/>
    <p:sldId id="324" r:id="rId39"/>
    <p:sldId id="294" r:id="rId40"/>
    <p:sldId id="291" r:id="rId41"/>
    <p:sldId id="290" r:id="rId42"/>
    <p:sldId id="305" r:id="rId43"/>
    <p:sldId id="306" r:id="rId44"/>
    <p:sldId id="320" r:id="rId45"/>
    <p:sldId id="307" r:id="rId4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74" autoAdjust="0"/>
    <p:restoredTop sz="94686" autoAdjust="0"/>
  </p:normalViewPr>
  <p:slideViewPr>
    <p:cSldViewPr>
      <p:cViewPr>
        <p:scale>
          <a:sx n="80" d="100"/>
          <a:sy n="80" d="100"/>
        </p:scale>
        <p:origin x="-84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18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E07835-B15F-419C-A3D2-A3ECE2D4D55F}" type="datetimeFigureOut">
              <a:rPr lang="fr-FR" smtClean="0"/>
              <a:pPr/>
              <a:t>03/11/2016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61C02B-AE46-4951-B24B-06D1C4DCA7C9}" type="slidenum">
              <a:rPr lang="fr-FR" smtClean="0"/>
              <a:pPr/>
              <a:t>‹N°›</a:t>
            </a:fld>
            <a:endParaRPr lang="fr-FR"/>
          </a:p>
        </p:txBody>
      </p:sp>
    </p:spTree>
    <p:extLst>
      <p:ext uri="{BB962C8B-B14F-4D97-AF65-F5344CB8AC3E}">
        <p14:creationId xmlns:p14="http://schemas.microsoft.com/office/powerpoint/2010/main" val="2041797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4</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6</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8</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10</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12</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14</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16</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561C02B-AE46-4951-B24B-06D1C4DCA7C9}" type="slidenum">
              <a:rPr lang="fr-FR" smtClean="0"/>
              <a:pPr/>
              <a:t>18</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BD27E8E0-E86B-4AB5-817C-3FDE4D572130}"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D27E8E0-E86B-4AB5-817C-3FDE4D57213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D27E8E0-E86B-4AB5-817C-3FDE4D57213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D27E8E0-E86B-4AB5-817C-3FDE4D57213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D27E8E0-E86B-4AB5-817C-3FDE4D572130}"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D27E8E0-E86B-4AB5-817C-3FDE4D57213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D27E8E0-E86B-4AB5-817C-3FDE4D57213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D27E8E0-E86B-4AB5-817C-3FDE4D57213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D27E8E0-E86B-4AB5-817C-3FDE4D57213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D27E8E0-E86B-4AB5-817C-3FDE4D57213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A6A942A6-4B2C-4951-8616-9C875E55DD70}" type="datetimeFigureOut">
              <a:rPr lang="fr-FR" smtClean="0"/>
              <a:pPr/>
              <a:t>03/11/2016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BD27E8E0-E86B-4AB5-817C-3FDE4D572130}"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6A942A6-4B2C-4951-8616-9C875E55DD70}" type="datetimeFigureOut">
              <a:rPr lang="fr-FR" smtClean="0"/>
              <a:pPr/>
              <a:t>03/11/2016</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D27E8E0-E86B-4AB5-817C-3FDE4D572130}"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dirty="0" smtClean="0"/>
              <a:t>Orthographe grammaticale</a:t>
            </a:r>
            <a:br>
              <a:rPr lang="fr-FR" dirty="0" smtClean="0"/>
            </a:br>
            <a:r>
              <a:rPr lang="fr-FR" dirty="0" smtClean="0"/>
              <a:t>Les homophones grammaticaux</a:t>
            </a:r>
            <a:endParaRPr lang="fr-FR" dirty="0"/>
          </a:p>
        </p:txBody>
      </p:sp>
      <p:sp>
        <p:nvSpPr>
          <p:cNvPr id="3" name="Sous-titre 2"/>
          <p:cNvSpPr>
            <a:spLocks noGrp="1"/>
          </p:cNvSpPr>
          <p:nvPr>
            <p:ph type="subTitle" idx="1"/>
          </p:nvPr>
        </p:nvSpPr>
        <p:spPr/>
        <p:txBody>
          <a:bodyPr/>
          <a:lstStyle/>
          <a:p>
            <a:r>
              <a:rPr lang="fr-FR" dirty="0" smtClean="0"/>
              <a:t>Exercices </a:t>
            </a:r>
            <a:endParaRPr lang="fr-FR"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r>
              <a:rPr lang="fr-FR" dirty="0" smtClean="0"/>
              <a:t>On et ont - Faites les corrections nécessaires</a:t>
            </a:r>
            <a:endParaRPr lang="fr-FR" dirty="0"/>
          </a:p>
        </p:txBody>
      </p:sp>
      <p:sp>
        <p:nvSpPr>
          <p:cNvPr id="3" name="Espace réservé du contenu 2"/>
          <p:cNvSpPr>
            <a:spLocks noGrp="1"/>
          </p:cNvSpPr>
          <p:nvPr>
            <p:ph idx="1"/>
          </p:nvPr>
        </p:nvSpPr>
        <p:spPr>
          <a:xfrm>
            <a:off x="457200" y="1340768"/>
            <a:ext cx="8229600" cy="5017190"/>
          </a:xfrm>
        </p:spPr>
        <p:txBody>
          <a:bodyPr/>
          <a:lstStyle/>
          <a:p>
            <a:r>
              <a:rPr lang="fr-FR" dirty="0" smtClean="0"/>
              <a:t>On n’a rien trouvé.</a:t>
            </a:r>
          </a:p>
          <a:p>
            <a:r>
              <a:rPr lang="fr-FR" dirty="0" smtClean="0"/>
              <a:t>On n’a rien trouvé.</a:t>
            </a:r>
          </a:p>
          <a:p>
            <a:r>
              <a:rPr lang="fr-FR" dirty="0" smtClean="0"/>
              <a:t>On leur a dit qu’ils n’on aucune chance.</a:t>
            </a:r>
          </a:p>
          <a:p>
            <a:r>
              <a:rPr lang="fr-FR" dirty="0" smtClean="0"/>
              <a:t>On leur a dit qu’ils </a:t>
            </a:r>
            <a:r>
              <a:rPr lang="fr-FR" dirty="0" smtClean="0">
                <a:solidFill>
                  <a:srgbClr val="FF0000"/>
                </a:solidFill>
              </a:rPr>
              <a:t>n’ont</a:t>
            </a:r>
            <a:r>
              <a:rPr lang="fr-FR" dirty="0" smtClean="0"/>
              <a:t> aucune chance.</a:t>
            </a:r>
          </a:p>
          <a:p>
            <a:r>
              <a:rPr lang="fr-FR" dirty="0" smtClean="0"/>
              <a:t>Les parents on dit qu’on devait partir.</a:t>
            </a:r>
          </a:p>
          <a:p>
            <a:r>
              <a:rPr lang="fr-FR" dirty="0" smtClean="0"/>
              <a:t>Les parents </a:t>
            </a:r>
            <a:r>
              <a:rPr lang="fr-FR" dirty="0" smtClean="0">
                <a:solidFill>
                  <a:srgbClr val="FF0000"/>
                </a:solidFill>
              </a:rPr>
              <a:t>ont</a:t>
            </a:r>
            <a:r>
              <a:rPr lang="fr-FR" dirty="0" smtClean="0"/>
              <a:t> dit qu’on devait partir.</a:t>
            </a:r>
          </a:p>
          <a:p>
            <a:r>
              <a:rPr lang="fr-FR" dirty="0" smtClean="0"/>
              <a:t>Les élèves, on dirait qu’ils on bien travaillé.</a:t>
            </a:r>
          </a:p>
          <a:p>
            <a:r>
              <a:rPr lang="fr-FR" dirty="0" smtClean="0"/>
              <a:t>Les élèves, on dirait qu’ils </a:t>
            </a:r>
            <a:r>
              <a:rPr lang="fr-FR" dirty="0" smtClean="0">
                <a:solidFill>
                  <a:srgbClr val="FF0000"/>
                </a:solidFill>
              </a:rPr>
              <a:t>ont</a:t>
            </a:r>
            <a:r>
              <a:rPr lang="fr-FR" dirty="0" smtClean="0"/>
              <a:t> bien travaillé.</a:t>
            </a:r>
          </a:p>
          <a:p>
            <a:r>
              <a:rPr lang="fr-FR" dirty="0" smtClean="0"/>
              <a:t>On s’est battu, et ils on perdu.</a:t>
            </a:r>
          </a:p>
          <a:p>
            <a:r>
              <a:rPr lang="fr-FR" dirty="0" smtClean="0"/>
              <a:t>On s’est battu, et ils </a:t>
            </a:r>
            <a:r>
              <a:rPr lang="fr-FR" dirty="0" smtClean="0">
                <a:solidFill>
                  <a:srgbClr val="FF0000"/>
                </a:solidFill>
              </a:rPr>
              <a:t>ont</a:t>
            </a:r>
            <a:r>
              <a:rPr lang="fr-FR" dirty="0" smtClean="0"/>
              <a:t> perdu.</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Son et sont</a:t>
            </a:r>
            <a:endParaRPr lang="fr-FR" dirty="0"/>
          </a:p>
        </p:txBody>
      </p:sp>
      <p:sp>
        <p:nvSpPr>
          <p:cNvPr id="3" name="Espace réservé du contenu 2"/>
          <p:cNvSpPr>
            <a:spLocks noGrp="1"/>
          </p:cNvSpPr>
          <p:nvPr>
            <p:ph idx="1"/>
          </p:nvPr>
        </p:nvSpPr>
        <p:spPr/>
        <p:txBody>
          <a:bodyPr/>
          <a:lstStyle/>
          <a:p>
            <a:r>
              <a:rPr lang="fr-FR" dirty="0" smtClean="0"/>
              <a:t>‘Son’ est un adjectif possessif qui se trouve toujours placé devant  un nom. Pour le reconnaître, on peut mettre le groupe au pluriel. </a:t>
            </a:r>
          </a:p>
          <a:p>
            <a:r>
              <a:rPr lang="fr-FR" dirty="0" smtClean="0"/>
              <a:t>Exemple : son pantalon est troué/ses pantalons sont troués.</a:t>
            </a:r>
          </a:p>
          <a:p>
            <a:r>
              <a:rPr lang="fr-FR" dirty="0" smtClean="0"/>
              <a:t>‘ Sont’ est la forme de la troisième personne du pluriel du verbe être. On peut le reconnaître en changeant le temps.</a:t>
            </a:r>
          </a:p>
          <a:p>
            <a:r>
              <a:rPr lang="fr-FR" dirty="0" smtClean="0"/>
              <a:t>Exemple : les enfants sont rentrés de vacances/les enfants étaient rentrés de vacances.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Son et sont – </a:t>
            </a:r>
            <a:br>
              <a:rPr lang="fr-FR" dirty="0" smtClean="0"/>
            </a:br>
            <a:r>
              <a:rPr lang="fr-FR" dirty="0" smtClean="0"/>
              <a:t>Faites les corrections nécessaires </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Son frère et sa sœur son partis en vacances.</a:t>
            </a:r>
          </a:p>
          <a:p>
            <a:r>
              <a:rPr lang="fr-FR" dirty="0" smtClean="0"/>
              <a:t>Son frère et sa sœur </a:t>
            </a:r>
            <a:r>
              <a:rPr lang="fr-FR" dirty="0" smtClean="0">
                <a:solidFill>
                  <a:srgbClr val="FF0000"/>
                </a:solidFill>
              </a:rPr>
              <a:t>sont</a:t>
            </a:r>
            <a:r>
              <a:rPr lang="fr-FR" dirty="0" smtClean="0"/>
              <a:t> partis en vacances.</a:t>
            </a:r>
          </a:p>
          <a:p>
            <a:r>
              <a:rPr lang="fr-FR" dirty="0" smtClean="0"/>
              <a:t>Son stylo et son crayon son dans sa trousse.</a:t>
            </a:r>
          </a:p>
          <a:p>
            <a:r>
              <a:rPr lang="fr-FR" dirty="0" smtClean="0"/>
              <a:t>Son stylo et son crayon </a:t>
            </a:r>
            <a:r>
              <a:rPr lang="fr-FR" dirty="0" smtClean="0">
                <a:solidFill>
                  <a:srgbClr val="FF0000"/>
                </a:solidFill>
              </a:rPr>
              <a:t>sont</a:t>
            </a:r>
            <a:r>
              <a:rPr lang="fr-FR" dirty="0" smtClean="0"/>
              <a:t> dans sa trousse.</a:t>
            </a:r>
          </a:p>
          <a:p>
            <a:r>
              <a:rPr lang="fr-FR" dirty="0" smtClean="0"/>
              <a:t>Ce son ses affaires ?</a:t>
            </a:r>
          </a:p>
          <a:p>
            <a:r>
              <a:rPr lang="fr-FR" dirty="0" smtClean="0"/>
              <a:t>Ce </a:t>
            </a:r>
            <a:r>
              <a:rPr lang="fr-FR" dirty="0" smtClean="0">
                <a:solidFill>
                  <a:srgbClr val="FF0000"/>
                </a:solidFill>
              </a:rPr>
              <a:t>sont</a:t>
            </a:r>
            <a:r>
              <a:rPr lang="fr-FR" dirty="0" smtClean="0"/>
              <a:t> ses affaires ?</a:t>
            </a:r>
          </a:p>
          <a:p>
            <a:r>
              <a:rPr lang="fr-FR" dirty="0" smtClean="0"/>
              <a:t>Ses manières et son attitude son très désagréables.</a:t>
            </a:r>
          </a:p>
          <a:p>
            <a:r>
              <a:rPr lang="fr-FR" dirty="0" smtClean="0"/>
              <a:t>Ses manières et son attitude </a:t>
            </a:r>
            <a:r>
              <a:rPr lang="fr-FR" dirty="0" smtClean="0">
                <a:solidFill>
                  <a:srgbClr val="FF0000"/>
                </a:solidFill>
              </a:rPr>
              <a:t>sont</a:t>
            </a:r>
            <a:r>
              <a:rPr lang="fr-FR" dirty="0" smtClean="0"/>
              <a:t> très désagréables.</a:t>
            </a:r>
          </a:p>
          <a:p>
            <a:r>
              <a:rPr lang="fr-FR" dirty="0" smtClean="0"/>
              <a:t>Les pages de son cahier son déchirées.</a:t>
            </a:r>
          </a:p>
          <a:p>
            <a:r>
              <a:rPr lang="fr-FR" dirty="0" smtClean="0"/>
              <a:t>Les pages de son cahier </a:t>
            </a:r>
            <a:r>
              <a:rPr lang="fr-FR" dirty="0" smtClean="0">
                <a:solidFill>
                  <a:srgbClr val="FF0000"/>
                </a:solidFill>
              </a:rPr>
              <a:t>sont</a:t>
            </a:r>
            <a:r>
              <a:rPr lang="fr-FR" dirty="0" smtClean="0"/>
              <a:t> déchirées.</a:t>
            </a:r>
          </a:p>
          <a:p>
            <a:endParaRPr lang="fr-FR" dirty="0" smtClean="0"/>
          </a:p>
          <a:p>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heckerboard(across)">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heckerboard(across)">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checkerboard(across)">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Ce et se – ces et ses –</a:t>
            </a:r>
            <a:endParaRPr lang="fr-FR" dirty="0"/>
          </a:p>
        </p:txBody>
      </p:sp>
      <p:sp>
        <p:nvSpPr>
          <p:cNvPr id="3" name="Espace réservé du contenu 2"/>
          <p:cNvSpPr>
            <a:spLocks noGrp="1"/>
          </p:cNvSpPr>
          <p:nvPr>
            <p:ph idx="1"/>
          </p:nvPr>
        </p:nvSpPr>
        <p:spPr/>
        <p:txBody>
          <a:bodyPr>
            <a:normAutofit fontScale="92500"/>
          </a:bodyPr>
          <a:lstStyle/>
          <a:p>
            <a:r>
              <a:rPr lang="fr-FR" dirty="0" smtClean="0"/>
              <a:t>‘Ce’ et ‘ces’ sont des adjectifs démonstratifs qui précèdent un nom ; on peut les renforcer par ‘ci ou ‘là’. </a:t>
            </a:r>
          </a:p>
          <a:p>
            <a:r>
              <a:rPr lang="fr-FR" dirty="0" smtClean="0"/>
              <a:t>Exemple : ce garçon/ce garçon-ci. Ces filles/ces filles-là.</a:t>
            </a:r>
          </a:p>
          <a:p>
            <a:r>
              <a:rPr lang="fr-FR" dirty="0" smtClean="0"/>
              <a:t>‘Se’ est le pronom réfléchi de la troisième personne. Il s’intercale entre le pronom de la troisième personne, ou un démonstratif, et le verbe.</a:t>
            </a:r>
          </a:p>
          <a:p>
            <a:r>
              <a:rPr lang="fr-FR" dirty="0" smtClean="0"/>
              <a:t>Exemple : ils se disputent tout le temps. </a:t>
            </a:r>
          </a:p>
          <a:p>
            <a:r>
              <a:rPr lang="fr-FR" dirty="0" smtClean="0"/>
              <a:t>‘Ses ’ est un adjectif possessif, le pluriel de ‘son’ ou de ‘sa’. On peut le reconnaître en mettant le groupe au singulier.</a:t>
            </a:r>
          </a:p>
          <a:p>
            <a:r>
              <a:rPr lang="fr-FR" dirty="0" smtClean="0"/>
              <a:t>Exemple : elle a repassé ses robes/ elle a repassé sa robe.</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Ce et se – ces et ses – </a:t>
            </a:r>
            <a:br>
              <a:rPr lang="fr-FR" dirty="0" smtClean="0"/>
            </a:br>
            <a:r>
              <a:rPr lang="fr-FR" dirty="0" smtClean="0"/>
              <a:t>Faites les corrections nécessaires</a:t>
            </a:r>
            <a:endParaRPr lang="fr-FR" dirty="0"/>
          </a:p>
        </p:txBody>
      </p:sp>
      <p:sp>
        <p:nvSpPr>
          <p:cNvPr id="3" name="Espace réservé du contenu 2"/>
          <p:cNvSpPr>
            <a:spLocks noGrp="1"/>
          </p:cNvSpPr>
          <p:nvPr>
            <p:ph idx="1"/>
          </p:nvPr>
        </p:nvSpPr>
        <p:spPr/>
        <p:txBody>
          <a:bodyPr>
            <a:normAutofit fontScale="85000" lnSpcReduction="20000"/>
          </a:bodyPr>
          <a:lstStyle/>
          <a:p>
            <a:r>
              <a:rPr lang="fr-FR" dirty="0" smtClean="0"/>
              <a:t>Que ceci ce sache !</a:t>
            </a:r>
          </a:p>
          <a:p>
            <a:r>
              <a:rPr lang="fr-FR" dirty="0" smtClean="0"/>
              <a:t>Que ceci </a:t>
            </a:r>
            <a:r>
              <a:rPr lang="fr-FR" dirty="0" smtClean="0">
                <a:solidFill>
                  <a:srgbClr val="FF0000"/>
                </a:solidFill>
              </a:rPr>
              <a:t>se</a:t>
            </a:r>
            <a:r>
              <a:rPr lang="fr-FR" dirty="0" smtClean="0"/>
              <a:t> sache ! </a:t>
            </a:r>
          </a:p>
          <a:p>
            <a:r>
              <a:rPr lang="fr-FR" dirty="0" smtClean="0"/>
              <a:t>Ces histoires n’ont aucun sens.</a:t>
            </a:r>
          </a:p>
          <a:p>
            <a:r>
              <a:rPr lang="fr-FR" dirty="0" smtClean="0"/>
              <a:t>Ces histoires n’ont aucun sens.</a:t>
            </a:r>
          </a:p>
          <a:p>
            <a:r>
              <a:rPr lang="fr-FR" dirty="0" smtClean="0"/>
              <a:t>Il est parti avec ces amis.</a:t>
            </a:r>
          </a:p>
          <a:p>
            <a:r>
              <a:rPr lang="fr-FR" dirty="0" smtClean="0"/>
              <a:t>Il est parti avec </a:t>
            </a:r>
            <a:r>
              <a:rPr lang="fr-FR" dirty="0" smtClean="0">
                <a:solidFill>
                  <a:srgbClr val="FF0000"/>
                </a:solidFill>
              </a:rPr>
              <a:t>ses</a:t>
            </a:r>
            <a:r>
              <a:rPr lang="fr-FR" dirty="0" smtClean="0"/>
              <a:t> amis.</a:t>
            </a:r>
          </a:p>
          <a:p>
            <a:r>
              <a:rPr lang="fr-FR" dirty="0" smtClean="0"/>
              <a:t>Elle ce maquille pendant des heures.</a:t>
            </a:r>
          </a:p>
          <a:p>
            <a:r>
              <a:rPr lang="fr-FR" dirty="0" smtClean="0"/>
              <a:t>Elle </a:t>
            </a:r>
            <a:r>
              <a:rPr lang="fr-FR" dirty="0" smtClean="0">
                <a:solidFill>
                  <a:srgbClr val="FF0000"/>
                </a:solidFill>
              </a:rPr>
              <a:t>se</a:t>
            </a:r>
            <a:r>
              <a:rPr lang="fr-FR" dirty="0" smtClean="0"/>
              <a:t> maquille pendant des heures</a:t>
            </a:r>
          </a:p>
          <a:p>
            <a:r>
              <a:rPr lang="fr-FR" dirty="0" smtClean="0"/>
              <a:t>Ces touristes ce dépêchent vers le restaurant.</a:t>
            </a:r>
          </a:p>
          <a:p>
            <a:r>
              <a:rPr lang="fr-FR" dirty="0" smtClean="0"/>
              <a:t>Ces touristes </a:t>
            </a:r>
            <a:r>
              <a:rPr lang="fr-FR" dirty="0" smtClean="0">
                <a:solidFill>
                  <a:srgbClr val="FF0000"/>
                </a:solidFill>
              </a:rPr>
              <a:t>se</a:t>
            </a:r>
            <a:r>
              <a:rPr lang="fr-FR" dirty="0" smtClean="0"/>
              <a:t> dépêchent vers le restaurant.</a:t>
            </a:r>
          </a:p>
          <a:p>
            <a:r>
              <a:rPr lang="fr-FR" dirty="0" smtClean="0"/>
              <a:t>Il a oublié ces affaires.</a:t>
            </a:r>
          </a:p>
          <a:p>
            <a:r>
              <a:rPr lang="fr-FR" dirty="0" smtClean="0"/>
              <a:t>Il a oublié </a:t>
            </a:r>
            <a:r>
              <a:rPr lang="fr-FR" dirty="0" smtClean="0">
                <a:solidFill>
                  <a:srgbClr val="FF0000"/>
                </a:solidFill>
              </a:rPr>
              <a:t>ses</a:t>
            </a:r>
            <a:r>
              <a:rPr lang="fr-FR" dirty="0" smtClean="0"/>
              <a:t> affaires.</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ox(in)">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ox(in)">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Leur et leurs</a:t>
            </a:r>
            <a:endParaRPr lang="fr-FR" dirty="0"/>
          </a:p>
        </p:txBody>
      </p:sp>
      <p:sp>
        <p:nvSpPr>
          <p:cNvPr id="3" name="Espace réservé du contenu 2"/>
          <p:cNvSpPr>
            <a:spLocks noGrp="1"/>
          </p:cNvSpPr>
          <p:nvPr>
            <p:ph idx="1"/>
          </p:nvPr>
        </p:nvSpPr>
        <p:spPr/>
        <p:txBody>
          <a:bodyPr>
            <a:normAutofit fontScale="92500" lnSpcReduction="10000"/>
          </a:bodyPr>
          <a:lstStyle/>
          <a:p>
            <a:r>
              <a:rPr lang="fr-FR" dirty="0" smtClean="0"/>
              <a:t>‘Leur’ peut-être adjectif possessif, il est alors placé devant un nom, avec lequel il s’accorde. Il s’emploie lorsqu’il y a plusieurs possesseurs. Il ne prend la marque du pluriel que lorsqu’il y a plusieurs objets possédés.</a:t>
            </a:r>
          </a:p>
          <a:p>
            <a:r>
              <a:rPr lang="fr-FR" dirty="0" smtClean="0"/>
              <a:t>Exemple : les élèves ont rangé leurs livres dans leur cartable.</a:t>
            </a:r>
          </a:p>
          <a:p>
            <a:r>
              <a:rPr lang="fr-FR" dirty="0" smtClean="0"/>
              <a:t>‘ Leur’ peut-être pronom personnel complément d’attribution ; dans ce cas il s’intercale entre le sujet et le verbe, et reste toujours invariable.</a:t>
            </a:r>
          </a:p>
          <a:p>
            <a:r>
              <a:rPr lang="fr-FR" dirty="0" smtClean="0"/>
              <a:t>Exemple : il leur a promis monts et merveilles.</a:t>
            </a:r>
          </a:p>
          <a:p>
            <a:r>
              <a:rPr lang="fr-FR" dirty="0" smtClean="0"/>
              <a:t>Les leurs (pronom possessif) : accord évident!</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Leur et leurs -</a:t>
            </a:r>
            <a:br>
              <a:rPr lang="fr-FR" dirty="0" smtClean="0"/>
            </a:br>
            <a:r>
              <a:rPr lang="fr-FR" dirty="0" smtClean="0"/>
              <a:t>Faites les corrections nécessaires</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Leur entraîneur leur a recommandé de ne pas rater leur avion.</a:t>
            </a:r>
          </a:p>
          <a:p>
            <a:r>
              <a:rPr lang="fr-FR" dirty="0" smtClean="0"/>
              <a:t>Leur entraîneur leur a recommandé de ne pas rater leur(s) avion(s).</a:t>
            </a:r>
          </a:p>
          <a:p>
            <a:r>
              <a:rPr lang="fr-FR" dirty="0" smtClean="0"/>
              <a:t>Leur livres sont trop lourds.</a:t>
            </a:r>
          </a:p>
          <a:p>
            <a:r>
              <a:rPr lang="fr-FR" dirty="0" smtClean="0">
                <a:solidFill>
                  <a:srgbClr val="FF0000"/>
                </a:solidFill>
              </a:rPr>
              <a:t>Leurs</a:t>
            </a:r>
            <a:r>
              <a:rPr lang="fr-FR" dirty="0" smtClean="0"/>
              <a:t> livres sont trop lourds.</a:t>
            </a:r>
          </a:p>
          <a:p>
            <a:r>
              <a:rPr lang="fr-FR" dirty="0" smtClean="0"/>
              <a:t>Il leur a expliqué quelles étaient leur obligations.</a:t>
            </a:r>
          </a:p>
          <a:p>
            <a:r>
              <a:rPr lang="fr-FR" dirty="0" smtClean="0"/>
              <a:t>Il leur a expliqué quelles étaient </a:t>
            </a:r>
            <a:r>
              <a:rPr lang="fr-FR" dirty="0" smtClean="0">
                <a:solidFill>
                  <a:srgbClr val="FF0000"/>
                </a:solidFill>
              </a:rPr>
              <a:t>leurs</a:t>
            </a:r>
            <a:r>
              <a:rPr lang="fr-FR" dirty="0" smtClean="0"/>
              <a:t> obligations.</a:t>
            </a:r>
          </a:p>
          <a:p>
            <a:r>
              <a:rPr lang="fr-FR" dirty="0" smtClean="0"/>
              <a:t>Leur sœur est bien trop belle pour lui.</a:t>
            </a:r>
          </a:p>
          <a:p>
            <a:r>
              <a:rPr lang="fr-FR" dirty="0" smtClean="0"/>
              <a:t>Leur sœur est bien trop belle pour lui.</a:t>
            </a:r>
          </a:p>
          <a:p>
            <a:r>
              <a:rPr lang="fr-FR" dirty="0" smtClean="0"/>
              <a:t>Ils sont partis dans leur voiture.</a:t>
            </a:r>
          </a:p>
          <a:p>
            <a:r>
              <a:rPr lang="fr-FR" dirty="0" smtClean="0"/>
              <a:t>Ils sont partis avec leur(s) voiture(s).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Ma et m’a – mon et m’ont – ta et t’a – ton et t’ont</a:t>
            </a:r>
            <a:endParaRPr lang="fr-FR" dirty="0"/>
          </a:p>
        </p:txBody>
      </p:sp>
      <p:sp>
        <p:nvSpPr>
          <p:cNvPr id="3" name="Espace réservé du contenu 2"/>
          <p:cNvSpPr>
            <a:spLocks noGrp="1"/>
          </p:cNvSpPr>
          <p:nvPr>
            <p:ph idx="1"/>
          </p:nvPr>
        </p:nvSpPr>
        <p:spPr/>
        <p:txBody>
          <a:bodyPr>
            <a:normAutofit fontScale="92500"/>
          </a:bodyPr>
          <a:lstStyle/>
          <a:p>
            <a:r>
              <a:rPr lang="fr-FR" dirty="0" smtClean="0"/>
              <a:t>‘Mon’, ‘ma’, ‘ton’, ‘ta’ sont des adjectifs possessifs qui se rapportent au nom qui suit.</a:t>
            </a:r>
          </a:p>
          <a:p>
            <a:r>
              <a:rPr lang="fr-FR" dirty="0" smtClean="0"/>
              <a:t>‘M’a’, ‘m’ont’, ‘t’a’, ‘t’ont’ sont formés d’un pronom personnel élidé devant le verbe avoir à la troisième personne.</a:t>
            </a:r>
          </a:p>
          <a:p>
            <a:r>
              <a:rPr lang="fr-FR" dirty="0" smtClean="0"/>
              <a:t>Exemples :</a:t>
            </a:r>
          </a:p>
          <a:p>
            <a:r>
              <a:rPr lang="fr-FR" dirty="0" smtClean="0"/>
              <a:t>Mon collègue m’a présenté mon nouveau directeur.</a:t>
            </a:r>
          </a:p>
          <a:p>
            <a:r>
              <a:rPr lang="fr-FR" dirty="0" smtClean="0"/>
              <a:t>Ma mère m’a recommandé de ne pas faire ce que tu m’as dit.</a:t>
            </a:r>
          </a:p>
          <a:p>
            <a:r>
              <a:rPr lang="fr-FR" dirty="0" smtClean="0"/>
              <a:t>Mon père et ma mère m’ont donné une bonne éducation.</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Ma et m’a – mon et m’ont – ta et t’a – ton et t’ont</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Ma mère ma offert un cadeau.</a:t>
            </a:r>
          </a:p>
          <a:p>
            <a:r>
              <a:rPr lang="fr-FR" dirty="0" smtClean="0"/>
              <a:t>Ma mère </a:t>
            </a:r>
            <a:r>
              <a:rPr lang="fr-FR" dirty="0" smtClean="0">
                <a:solidFill>
                  <a:srgbClr val="FF0000"/>
                </a:solidFill>
              </a:rPr>
              <a:t>m’a</a:t>
            </a:r>
            <a:r>
              <a:rPr lang="fr-FR" dirty="0" smtClean="0"/>
              <a:t> offert un cadeau.</a:t>
            </a:r>
          </a:p>
          <a:p>
            <a:r>
              <a:rPr lang="fr-FR" dirty="0" smtClean="0"/>
              <a:t>Ils mon raccompagné jusque chez mon père.</a:t>
            </a:r>
          </a:p>
          <a:p>
            <a:r>
              <a:rPr lang="fr-FR" dirty="0" smtClean="0"/>
              <a:t>Ils </a:t>
            </a:r>
            <a:r>
              <a:rPr lang="fr-FR" dirty="0" smtClean="0">
                <a:solidFill>
                  <a:srgbClr val="FF0000"/>
                </a:solidFill>
              </a:rPr>
              <a:t>m’ont</a:t>
            </a:r>
            <a:r>
              <a:rPr lang="fr-FR" dirty="0" smtClean="0"/>
              <a:t> raccompagné jusque chez mon père.</a:t>
            </a:r>
          </a:p>
          <a:p>
            <a:r>
              <a:rPr lang="fr-FR" dirty="0" smtClean="0"/>
              <a:t>Ta copine ta joué un sale tour.</a:t>
            </a:r>
          </a:p>
          <a:p>
            <a:r>
              <a:rPr lang="fr-FR" dirty="0" smtClean="0"/>
              <a:t>Ta copine </a:t>
            </a:r>
            <a:r>
              <a:rPr lang="fr-FR" dirty="0" smtClean="0">
                <a:solidFill>
                  <a:srgbClr val="FF0000"/>
                </a:solidFill>
              </a:rPr>
              <a:t>t’a</a:t>
            </a:r>
            <a:r>
              <a:rPr lang="fr-FR" dirty="0" smtClean="0"/>
              <a:t> joué un sale tour.</a:t>
            </a:r>
          </a:p>
          <a:p>
            <a:r>
              <a:rPr lang="fr-FR" dirty="0" smtClean="0"/>
              <a:t>Ils ton dit ce que ton frère avait fait ?</a:t>
            </a:r>
          </a:p>
          <a:p>
            <a:r>
              <a:rPr lang="fr-FR" dirty="0" smtClean="0"/>
              <a:t>Ils </a:t>
            </a:r>
            <a:r>
              <a:rPr lang="fr-FR" dirty="0" smtClean="0">
                <a:solidFill>
                  <a:srgbClr val="FF0000"/>
                </a:solidFill>
              </a:rPr>
              <a:t>t’ont</a:t>
            </a:r>
            <a:r>
              <a:rPr lang="fr-FR" dirty="0" smtClean="0"/>
              <a:t> dit ce que ton frère avait fait ?</a:t>
            </a:r>
          </a:p>
          <a:p>
            <a:r>
              <a:rPr lang="fr-FR" dirty="0" smtClean="0"/>
              <a:t>Lorsque mon ami ta rencontré, est-ce qu’il ta dit ce que ta sœur lui avait dit ?</a:t>
            </a:r>
          </a:p>
          <a:p>
            <a:r>
              <a:rPr lang="fr-FR" dirty="0" smtClean="0"/>
              <a:t>Lorsque mon ami </a:t>
            </a:r>
            <a:r>
              <a:rPr lang="fr-FR" dirty="0" smtClean="0">
                <a:solidFill>
                  <a:srgbClr val="FF0000"/>
                </a:solidFill>
              </a:rPr>
              <a:t>t’a</a:t>
            </a:r>
            <a:r>
              <a:rPr lang="fr-FR" dirty="0" smtClean="0"/>
              <a:t> rencontré, est-ce qu’il </a:t>
            </a:r>
            <a:r>
              <a:rPr lang="fr-FR" dirty="0" smtClean="0">
                <a:solidFill>
                  <a:srgbClr val="FF0000"/>
                </a:solidFill>
              </a:rPr>
              <a:t>t’a</a:t>
            </a:r>
            <a:r>
              <a:rPr lang="fr-FR" dirty="0" smtClean="0"/>
              <a:t> dit ce que ta sœur lui avait dit ?</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Cet / cette / sept</a:t>
            </a:r>
            <a:endParaRPr lang="fr-FR" dirty="0"/>
          </a:p>
        </p:txBody>
      </p:sp>
      <p:sp>
        <p:nvSpPr>
          <p:cNvPr id="3" name="Espace réservé du contenu 2"/>
          <p:cNvSpPr>
            <a:spLocks noGrp="1"/>
          </p:cNvSpPr>
          <p:nvPr>
            <p:ph idx="1"/>
          </p:nvPr>
        </p:nvSpPr>
        <p:spPr/>
        <p:txBody>
          <a:bodyPr/>
          <a:lstStyle/>
          <a:p>
            <a:r>
              <a:rPr lang="fr-FR" dirty="0" smtClean="0"/>
              <a:t>‘Sept’ est un adjectif numéral cardinal.</a:t>
            </a:r>
          </a:p>
          <a:p>
            <a:r>
              <a:rPr lang="fr-FR" dirty="0" smtClean="0"/>
              <a:t>‘Cet’ et ‘cette’ sont des adjectifs démonstratifs ; ‘cet’ se trouve devant un nom masculin commençant par une voyelle, et ‘cette’ se trouve devant un nom féminin.</a:t>
            </a:r>
          </a:p>
          <a:p>
            <a:r>
              <a:rPr lang="fr-FR" dirty="0" smtClean="0"/>
              <a:t>Exemples :</a:t>
            </a:r>
          </a:p>
          <a:p>
            <a:r>
              <a:rPr lang="fr-FR" dirty="0" smtClean="0"/>
              <a:t>Les sept jours de la semaine.</a:t>
            </a:r>
          </a:p>
          <a:p>
            <a:r>
              <a:rPr lang="fr-FR" dirty="0" smtClean="0"/>
              <a:t>Cette maison appartient à cet individu.</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cache-ec0.pinimg.com/736x/bc/38/35/bc3835385a79285591107bed961f31be.jpg"/>
          <p:cNvPicPr>
            <a:picLocks noChangeAspect="1" noChangeArrowheads="1"/>
          </p:cNvPicPr>
          <p:nvPr/>
        </p:nvPicPr>
        <p:blipFill>
          <a:blip r:embed="rId2" cstate="print"/>
          <a:srcRect/>
          <a:stretch>
            <a:fillRect/>
          </a:stretch>
        </p:blipFill>
        <p:spPr bwMode="auto">
          <a:xfrm>
            <a:off x="575557" y="908720"/>
            <a:ext cx="7704347" cy="513623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Cet / cette / sept</a:t>
            </a:r>
            <a:endParaRPr lang="fr-FR" dirty="0"/>
          </a:p>
        </p:txBody>
      </p:sp>
      <p:sp>
        <p:nvSpPr>
          <p:cNvPr id="3" name="Espace réservé du contenu 2"/>
          <p:cNvSpPr>
            <a:spLocks noGrp="1"/>
          </p:cNvSpPr>
          <p:nvPr>
            <p:ph idx="1"/>
          </p:nvPr>
        </p:nvSpPr>
        <p:spPr/>
        <p:txBody>
          <a:bodyPr/>
          <a:lstStyle/>
          <a:p>
            <a:r>
              <a:rPr lang="fr-FR" dirty="0" smtClean="0"/>
              <a:t>Les 		chats de 	  femme sont dans 		cave avec 	   individu. </a:t>
            </a:r>
          </a:p>
          <a:p>
            <a:r>
              <a:rPr lang="fr-FR" dirty="0" smtClean="0"/>
              <a:t> 		homme a acheté 		œuvre en 	volumes. </a:t>
            </a:r>
          </a:p>
          <a:p>
            <a:r>
              <a:rPr lang="fr-FR" dirty="0" smtClean="0"/>
              <a:t>           jeune fille est partie avec 	garçons pour voir 		animal fabuleux. </a:t>
            </a:r>
          </a:p>
          <a:p>
            <a:r>
              <a:rPr lang="fr-FR" dirty="0" smtClean="0"/>
              <a:t>                 imbécile n’a pas vu venir 	         voiture qui débouchait de            impasse. </a:t>
            </a:r>
          </a:p>
          <a:p>
            <a:endParaRPr lang="fr-FR" dirty="0"/>
          </a:p>
        </p:txBody>
      </p:sp>
      <p:sp>
        <p:nvSpPr>
          <p:cNvPr id="4" name="ZoneTexte 3"/>
          <p:cNvSpPr txBox="1"/>
          <p:nvPr/>
        </p:nvSpPr>
        <p:spPr>
          <a:xfrm>
            <a:off x="1475656" y="1916832"/>
            <a:ext cx="864096" cy="492443"/>
          </a:xfrm>
          <a:prstGeom prst="rect">
            <a:avLst/>
          </a:prstGeom>
          <a:noFill/>
        </p:spPr>
        <p:txBody>
          <a:bodyPr wrap="square" rtlCol="0">
            <a:spAutoFit/>
          </a:bodyPr>
          <a:lstStyle/>
          <a:p>
            <a:r>
              <a:rPr lang="fr-FR" sz="2600" dirty="0" smtClean="0"/>
              <a:t>sept</a:t>
            </a:r>
          </a:p>
        </p:txBody>
      </p:sp>
      <p:sp>
        <p:nvSpPr>
          <p:cNvPr id="5" name="ZoneTexte 4"/>
          <p:cNvSpPr txBox="1"/>
          <p:nvPr/>
        </p:nvSpPr>
        <p:spPr>
          <a:xfrm>
            <a:off x="3491880" y="1916832"/>
            <a:ext cx="936104" cy="492443"/>
          </a:xfrm>
          <a:prstGeom prst="rect">
            <a:avLst/>
          </a:prstGeom>
          <a:noFill/>
        </p:spPr>
        <p:txBody>
          <a:bodyPr wrap="square" rtlCol="0">
            <a:spAutoFit/>
          </a:bodyPr>
          <a:lstStyle/>
          <a:p>
            <a:r>
              <a:rPr lang="fr-FR" sz="2600" dirty="0" smtClean="0"/>
              <a:t>cette </a:t>
            </a:r>
          </a:p>
        </p:txBody>
      </p:sp>
      <p:sp>
        <p:nvSpPr>
          <p:cNvPr id="6" name="ZoneTexte 5"/>
          <p:cNvSpPr txBox="1"/>
          <p:nvPr/>
        </p:nvSpPr>
        <p:spPr>
          <a:xfrm>
            <a:off x="6804248" y="1916832"/>
            <a:ext cx="1080120" cy="492443"/>
          </a:xfrm>
          <a:prstGeom prst="rect">
            <a:avLst/>
          </a:prstGeom>
          <a:noFill/>
        </p:spPr>
        <p:txBody>
          <a:bodyPr wrap="square" rtlCol="0">
            <a:spAutoFit/>
          </a:bodyPr>
          <a:lstStyle/>
          <a:p>
            <a:r>
              <a:rPr lang="fr-FR" sz="2600" dirty="0" smtClean="0"/>
              <a:t>cette</a:t>
            </a:r>
          </a:p>
        </p:txBody>
      </p:sp>
      <p:sp>
        <p:nvSpPr>
          <p:cNvPr id="7" name="ZoneTexte 6"/>
          <p:cNvSpPr txBox="1"/>
          <p:nvPr/>
        </p:nvSpPr>
        <p:spPr>
          <a:xfrm>
            <a:off x="1763688" y="2348880"/>
            <a:ext cx="609334" cy="492443"/>
          </a:xfrm>
          <a:prstGeom prst="rect">
            <a:avLst/>
          </a:prstGeom>
          <a:noFill/>
        </p:spPr>
        <p:txBody>
          <a:bodyPr wrap="square" rtlCol="0">
            <a:spAutoFit/>
          </a:bodyPr>
          <a:lstStyle/>
          <a:p>
            <a:r>
              <a:rPr lang="fr-FR" sz="2600" dirty="0" smtClean="0"/>
              <a:t>cet</a:t>
            </a:r>
          </a:p>
        </p:txBody>
      </p:sp>
      <p:sp>
        <p:nvSpPr>
          <p:cNvPr id="8" name="ZoneTexte 7"/>
          <p:cNvSpPr txBox="1"/>
          <p:nvPr/>
        </p:nvSpPr>
        <p:spPr>
          <a:xfrm>
            <a:off x="1547664" y="2780928"/>
            <a:ext cx="864096" cy="492443"/>
          </a:xfrm>
          <a:prstGeom prst="rect">
            <a:avLst/>
          </a:prstGeom>
          <a:noFill/>
        </p:spPr>
        <p:txBody>
          <a:bodyPr wrap="square" rtlCol="0">
            <a:spAutoFit/>
          </a:bodyPr>
          <a:lstStyle/>
          <a:p>
            <a:r>
              <a:rPr lang="fr-FR" sz="2600" dirty="0" smtClean="0"/>
              <a:t>Cet</a:t>
            </a:r>
          </a:p>
        </p:txBody>
      </p:sp>
      <p:sp>
        <p:nvSpPr>
          <p:cNvPr id="9" name="ZoneTexte 8"/>
          <p:cNvSpPr txBox="1"/>
          <p:nvPr/>
        </p:nvSpPr>
        <p:spPr>
          <a:xfrm>
            <a:off x="4932040" y="2780928"/>
            <a:ext cx="1152128" cy="492443"/>
          </a:xfrm>
          <a:prstGeom prst="rect">
            <a:avLst/>
          </a:prstGeom>
          <a:noFill/>
        </p:spPr>
        <p:txBody>
          <a:bodyPr wrap="square" rtlCol="0">
            <a:spAutoFit/>
          </a:bodyPr>
          <a:lstStyle/>
          <a:p>
            <a:r>
              <a:rPr lang="fr-FR" sz="2600" dirty="0" smtClean="0"/>
              <a:t>cette</a:t>
            </a:r>
          </a:p>
        </p:txBody>
      </p:sp>
      <p:sp>
        <p:nvSpPr>
          <p:cNvPr id="10" name="ZoneTexte 9"/>
          <p:cNvSpPr txBox="1"/>
          <p:nvPr/>
        </p:nvSpPr>
        <p:spPr>
          <a:xfrm>
            <a:off x="7524328" y="2780928"/>
            <a:ext cx="864096" cy="492443"/>
          </a:xfrm>
          <a:prstGeom prst="rect">
            <a:avLst/>
          </a:prstGeom>
          <a:noFill/>
        </p:spPr>
        <p:txBody>
          <a:bodyPr wrap="square" rtlCol="0">
            <a:spAutoFit/>
          </a:bodyPr>
          <a:lstStyle/>
          <a:p>
            <a:r>
              <a:rPr lang="fr-FR" sz="2600" dirty="0" smtClean="0"/>
              <a:t>sept</a:t>
            </a:r>
          </a:p>
        </p:txBody>
      </p:sp>
      <p:sp>
        <p:nvSpPr>
          <p:cNvPr id="11" name="ZoneTexte 10"/>
          <p:cNvSpPr txBox="1"/>
          <p:nvPr/>
        </p:nvSpPr>
        <p:spPr>
          <a:xfrm>
            <a:off x="755576" y="3645024"/>
            <a:ext cx="1152128" cy="492443"/>
          </a:xfrm>
          <a:prstGeom prst="rect">
            <a:avLst/>
          </a:prstGeom>
          <a:noFill/>
        </p:spPr>
        <p:txBody>
          <a:bodyPr wrap="square" rtlCol="0">
            <a:spAutoFit/>
          </a:bodyPr>
          <a:lstStyle/>
          <a:p>
            <a:r>
              <a:rPr lang="fr-FR" sz="2600" dirty="0" smtClean="0"/>
              <a:t>Cette</a:t>
            </a:r>
          </a:p>
        </p:txBody>
      </p:sp>
      <p:sp>
        <p:nvSpPr>
          <p:cNvPr id="12" name="ZoneTexte 11"/>
          <p:cNvSpPr txBox="1"/>
          <p:nvPr/>
        </p:nvSpPr>
        <p:spPr>
          <a:xfrm>
            <a:off x="5220072" y="3645024"/>
            <a:ext cx="864096" cy="492443"/>
          </a:xfrm>
          <a:prstGeom prst="rect">
            <a:avLst/>
          </a:prstGeom>
          <a:noFill/>
        </p:spPr>
        <p:txBody>
          <a:bodyPr wrap="square" rtlCol="0">
            <a:spAutoFit/>
          </a:bodyPr>
          <a:lstStyle/>
          <a:p>
            <a:r>
              <a:rPr lang="fr-FR" sz="2600" dirty="0" smtClean="0"/>
              <a:t>sept</a:t>
            </a:r>
          </a:p>
        </p:txBody>
      </p:sp>
      <p:sp>
        <p:nvSpPr>
          <p:cNvPr id="13" name="ZoneTexte 12"/>
          <p:cNvSpPr txBox="1"/>
          <p:nvPr/>
        </p:nvSpPr>
        <p:spPr>
          <a:xfrm>
            <a:off x="1547664" y="4077072"/>
            <a:ext cx="609334" cy="492443"/>
          </a:xfrm>
          <a:prstGeom prst="rect">
            <a:avLst/>
          </a:prstGeom>
          <a:noFill/>
        </p:spPr>
        <p:txBody>
          <a:bodyPr wrap="square" rtlCol="0">
            <a:spAutoFit/>
          </a:bodyPr>
          <a:lstStyle/>
          <a:p>
            <a:r>
              <a:rPr lang="fr-FR" sz="2600" dirty="0" smtClean="0"/>
              <a:t>cet</a:t>
            </a:r>
          </a:p>
        </p:txBody>
      </p:sp>
      <p:sp>
        <p:nvSpPr>
          <p:cNvPr id="14" name="ZoneTexte 13"/>
          <p:cNvSpPr txBox="1"/>
          <p:nvPr/>
        </p:nvSpPr>
        <p:spPr>
          <a:xfrm>
            <a:off x="1331640" y="4509120"/>
            <a:ext cx="864096" cy="492443"/>
          </a:xfrm>
          <a:prstGeom prst="rect">
            <a:avLst/>
          </a:prstGeom>
          <a:noFill/>
        </p:spPr>
        <p:txBody>
          <a:bodyPr wrap="square" rtlCol="0">
            <a:spAutoFit/>
          </a:bodyPr>
          <a:lstStyle/>
          <a:p>
            <a:r>
              <a:rPr lang="fr-FR" sz="2600" dirty="0" smtClean="0"/>
              <a:t>Cet</a:t>
            </a:r>
          </a:p>
        </p:txBody>
      </p:sp>
      <p:sp>
        <p:nvSpPr>
          <p:cNvPr id="15" name="ZoneTexte 14"/>
          <p:cNvSpPr txBox="1"/>
          <p:nvPr/>
        </p:nvSpPr>
        <p:spPr>
          <a:xfrm>
            <a:off x="5796136" y="4581128"/>
            <a:ext cx="1008112" cy="492443"/>
          </a:xfrm>
          <a:prstGeom prst="rect">
            <a:avLst/>
          </a:prstGeom>
          <a:noFill/>
        </p:spPr>
        <p:txBody>
          <a:bodyPr wrap="square" rtlCol="0">
            <a:spAutoFit/>
          </a:bodyPr>
          <a:lstStyle/>
          <a:p>
            <a:r>
              <a:rPr lang="fr-FR" sz="2600" dirty="0" smtClean="0"/>
              <a:t>cette</a:t>
            </a:r>
          </a:p>
        </p:txBody>
      </p:sp>
      <p:sp>
        <p:nvSpPr>
          <p:cNvPr id="16" name="ZoneTexte 15"/>
          <p:cNvSpPr txBox="1"/>
          <p:nvPr/>
        </p:nvSpPr>
        <p:spPr>
          <a:xfrm>
            <a:off x="2915816" y="4941168"/>
            <a:ext cx="1152128" cy="492443"/>
          </a:xfrm>
          <a:prstGeom prst="rect">
            <a:avLst/>
          </a:prstGeom>
          <a:noFill/>
        </p:spPr>
        <p:txBody>
          <a:bodyPr wrap="square" rtlCol="0">
            <a:spAutoFit/>
          </a:bodyPr>
          <a:lstStyle/>
          <a:p>
            <a:r>
              <a:rPr lang="fr-FR" sz="2600" dirty="0" smtClean="0"/>
              <a:t>cette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checkerboard(across)">
                                      <p:cBhvr>
                                        <p:cTn id="32" dur="500"/>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3">
                                            <p:txEl>
                                              <p:pRg st="2" end="2"/>
                                            </p:txEl>
                                          </p:spTgt>
                                        </p:tgtEl>
                                        <p:attrNameLst>
                                          <p:attrName>style.visibility</p:attrName>
                                        </p:attrNameLst>
                                      </p:cBhvr>
                                      <p:to>
                                        <p:strVal val="visible"/>
                                      </p:to>
                                    </p:set>
                                    <p:animEffect transition="in" filter="checkerboard(across)">
                                      <p:cBhvr>
                                        <p:cTn id="52" dur="500"/>
                                        <p:tgtEl>
                                          <p:spTgt spid="3">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down)">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down)">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down)">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3">
                                            <p:txEl>
                                              <p:pRg st="3" end="3"/>
                                            </p:txEl>
                                          </p:spTgt>
                                        </p:tgtEl>
                                        <p:attrNameLst>
                                          <p:attrName>style.visibility</p:attrName>
                                        </p:attrNameLst>
                                      </p:cBhvr>
                                      <p:to>
                                        <p:strVal val="visible"/>
                                      </p:to>
                                    </p:set>
                                    <p:animEffect transition="in" filter="checkerboard(across)">
                                      <p:cBhvr>
                                        <p:cTn id="72" dur="500"/>
                                        <p:tgtEl>
                                          <p:spTgt spid="3">
                                            <p:txEl>
                                              <p:pRg st="3" end="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wipe(down)">
                                      <p:cBhvr>
                                        <p:cTn id="77" dur="500"/>
                                        <p:tgtEl>
                                          <p:spTgt spid="1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down)">
                                      <p:cBhvr>
                                        <p:cTn id="82" dur="500"/>
                                        <p:tgtEl>
                                          <p:spTgt spid="1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down)">
                                      <p:cBhvr>
                                        <p:cTn id="8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là, et l’a</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‘La’ peut être soit un article défini, soit un pronom personnel. S’il est un article défini, il est placé devant un nom commun. S’il est pronom personnel, il est placé devant un verbe.</a:t>
            </a:r>
          </a:p>
          <a:p>
            <a:r>
              <a:rPr lang="fr-FR" dirty="0" smtClean="0"/>
              <a:t>La maison : article défini.</a:t>
            </a:r>
          </a:p>
          <a:p>
            <a:r>
              <a:rPr lang="fr-FR" dirty="0" smtClean="0"/>
              <a:t>Je la vois : pronom personnel.</a:t>
            </a:r>
          </a:p>
          <a:p>
            <a:r>
              <a:rPr lang="fr-FR" dirty="0" smtClean="0"/>
              <a:t>‘Là’ est un adverbe de lieu, qui indique un positionnement entre ici et là-bas.</a:t>
            </a:r>
          </a:p>
          <a:p>
            <a:r>
              <a:rPr lang="fr-FR" dirty="0" smtClean="0"/>
              <a:t>Viens ici ; tes affaires sont là ; il est resté là-bas.</a:t>
            </a:r>
          </a:p>
          <a:p>
            <a:r>
              <a:rPr lang="fr-FR" dirty="0" smtClean="0"/>
              <a:t>Dans la forme ‘l’a’, le l’ est la forme élidée du pronom personnel ‘le’ ou ‘la’ placé devant le verbe avoir.</a:t>
            </a:r>
          </a:p>
          <a:p>
            <a:r>
              <a:rPr lang="fr-FR" dirty="0" smtClean="0"/>
              <a:t>Il le voit/il la voit/il l’a vu(e).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r>
              <a:rPr lang="fr-FR" dirty="0" smtClean="0"/>
              <a:t>Écrire correctement la, là, ou l’a</a:t>
            </a:r>
            <a:endParaRPr lang="fr-FR" dirty="0"/>
          </a:p>
        </p:txBody>
      </p:sp>
      <p:sp>
        <p:nvSpPr>
          <p:cNvPr id="3" name="Espace réservé du contenu 2"/>
          <p:cNvSpPr>
            <a:spLocks noGrp="1"/>
          </p:cNvSpPr>
          <p:nvPr>
            <p:ph idx="1"/>
          </p:nvPr>
        </p:nvSpPr>
        <p:spPr>
          <a:xfrm>
            <a:off x="457200" y="1556792"/>
            <a:ext cx="8229600" cy="4767808"/>
          </a:xfrm>
        </p:spPr>
        <p:txBody>
          <a:bodyPr/>
          <a:lstStyle/>
          <a:p>
            <a:r>
              <a:rPr lang="fr-FR" dirty="0" smtClean="0"/>
              <a:t>L’inspecteur la placé en garde à vue.</a:t>
            </a:r>
          </a:p>
          <a:p>
            <a:r>
              <a:rPr lang="fr-FR" dirty="0" smtClean="0"/>
              <a:t>L’inspecteur l’a placé en garde à vue.</a:t>
            </a:r>
          </a:p>
          <a:p>
            <a:r>
              <a:rPr lang="fr-FR" dirty="0" smtClean="0"/>
              <a:t>Son frère la aperçu la.</a:t>
            </a:r>
          </a:p>
          <a:p>
            <a:r>
              <a:rPr lang="fr-FR" dirty="0" smtClean="0"/>
              <a:t>Son frère l’a aperçu là.</a:t>
            </a:r>
          </a:p>
          <a:p>
            <a:r>
              <a:rPr lang="fr-FR" dirty="0" smtClean="0"/>
              <a:t>La malchance ne la pas quitté.</a:t>
            </a:r>
          </a:p>
          <a:p>
            <a:r>
              <a:rPr lang="fr-FR" dirty="0" smtClean="0"/>
              <a:t>La malchance ne l’a pas quitté.</a:t>
            </a:r>
          </a:p>
          <a:p>
            <a:r>
              <a:rPr lang="fr-FR" dirty="0" smtClean="0"/>
              <a:t>À la place de ta sœur, je la planterais la. </a:t>
            </a:r>
          </a:p>
          <a:p>
            <a:r>
              <a:rPr lang="fr-FR" dirty="0" smtClean="0"/>
              <a:t>À la place de ta sœur, je la planterais là.</a:t>
            </a:r>
          </a:p>
          <a:p>
            <a:r>
              <a:rPr lang="fr-FR" dirty="0" smtClean="0"/>
              <a:t>La direction la renvoyé pour rien.</a:t>
            </a:r>
          </a:p>
          <a:p>
            <a:r>
              <a:rPr lang="fr-FR" dirty="0" smtClean="0"/>
              <a:t>La direction l’a renvoyé pour rien.</a:t>
            </a:r>
          </a:p>
          <a:p>
            <a:endParaRPr lang="fr-FR" dirty="0" smtClean="0"/>
          </a:p>
          <a:p>
            <a:endParaRPr lang="fr-FR" dirty="0" smtClean="0"/>
          </a:p>
          <a:p>
            <a:endParaRPr lang="fr-FR" dirty="0" smtClean="0"/>
          </a:p>
          <a:p>
            <a:endParaRPr lang="fr-FR" dirty="0" smtClean="0"/>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Si et s’y</a:t>
            </a:r>
            <a:endParaRPr lang="fr-FR" dirty="0"/>
          </a:p>
        </p:txBody>
      </p:sp>
      <p:sp>
        <p:nvSpPr>
          <p:cNvPr id="3" name="Espace réservé du contenu 2"/>
          <p:cNvSpPr>
            <a:spLocks noGrp="1"/>
          </p:cNvSpPr>
          <p:nvPr>
            <p:ph idx="1"/>
          </p:nvPr>
        </p:nvSpPr>
        <p:spPr/>
        <p:txBody>
          <a:bodyPr/>
          <a:lstStyle/>
          <a:p>
            <a:r>
              <a:rPr lang="fr-FR" dirty="0" smtClean="0"/>
              <a:t>‘Si’ est une conjonction de subordination qui introduit une condition.</a:t>
            </a:r>
          </a:p>
          <a:p>
            <a:r>
              <a:rPr lang="fr-FR" dirty="0" smtClean="0"/>
              <a:t>Si je trouve un billet d’avion pas cher, je pars en vacances.</a:t>
            </a:r>
          </a:p>
          <a:p>
            <a:r>
              <a:rPr lang="fr-FR" dirty="0" smtClean="0"/>
              <a:t>‘S’y’ est la contraction de ‘se’ et ‘y’.</a:t>
            </a:r>
          </a:p>
          <a:p>
            <a:r>
              <a:rPr lang="fr-FR" dirty="0" smtClean="0"/>
              <a:t>Exemples : il ne sait pas s’y prendre. Il ne faut pas s’y fier.</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Si et s’y – relevez les erreurs</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solidFill>
                  <a:srgbClr val="0070C0"/>
                </a:solidFill>
              </a:rPr>
              <a:t>Je ne sais pas si tu as bien compris.</a:t>
            </a:r>
          </a:p>
          <a:p>
            <a:r>
              <a:rPr lang="fr-FR" dirty="0" smtClean="0">
                <a:solidFill>
                  <a:srgbClr val="0070C0"/>
                </a:solidFill>
              </a:rPr>
              <a:t>Notre pays n’a pas toujours été désert, autrefois il si faisait un grand commerce.</a:t>
            </a:r>
          </a:p>
          <a:p>
            <a:r>
              <a:rPr lang="fr-FR" dirty="0" smtClean="0">
                <a:solidFill>
                  <a:srgbClr val="0070C0"/>
                </a:solidFill>
              </a:rPr>
              <a:t>Il ne te pardonnera jamais, si tu ne lui fais pas des excuses.</a:t>
            </a:r>
          </a:p>
          <a:p>
            <a:r>
              <a:rPr lang="fr-FR" dirty="0" smtClean="0">
                <a:solidFill>
                  <a:srgbClr val="0070C0"/>
                </a:solidFill>
              </a:rPr>
              <a:t>Il lui aurait été impossible de si retrouver toute seule.</a:t>
            </a:r>
          </a:p>
          <a:p>
            <a:r>
              <a:rPr lang="fr-FR" dirty="0" smtClean="0">
                <a:solidFill>
                  <a:srgbClr val="0070C0"/>
                </a:solidFill>
              </a:rPr>
              <a:t>Nous n’avons pas la moindre idée de ce qui s’y passe.</a:t>
            </a:r>
          </a:p>
          <a:p>
            <a:r>
              <a:rPr lang="fr-FR" dirty="0" smtClean="0">
                <a:solidFill>
                  <a:srgbClr val="0070C0"/>
                </a:solidFill>
              </a:rPr>
              <a:t>Nous irons tous ensemble, s’y tu es d’accord.</a:t>
            </a:r>
          </a:p>
          <a:p>
            <a:r>
              <a:rPr lang="fr-FR" dirty="0" smtClean="0">
                <a:solidFill>
                  <a:srgbClr val="0070C0"/>
                </a:solidFill>
              </a:rPr>
              <a:t>Ses yeux si étant habitués, il put progresser dans l’obscurité.</a:t>
            </a:r>
          </a:p>
        </p:txBody>
      </p:sp>
      <p:sp>
        <p:nvSpPr>
          <p:cNvPr id="4" name="ZoneTexte 3"/>
          <p:cNvSpPr txBox="1"/>
          <p:nvPr/>
        </p:nvSpPr>
        <p:spPr>
          <a:xfrm>
            <a:off x="7668344" y="2276872"/>
            <a:ext cx="720080" cy="523220"/>
          </a:xfrm>
          <a:prstGeom prst="rect">
            <a:avLst/>
          </a:prstGeom>
          <a:noFill/>
        </p:spPr>
        <p:txBody>
          <a:bodyPr wrap="square" rtlCol="0">
            <a:spAutoFit/>
          </a:bodyPr>
          <a:lstStyle/>
          <a:p>
            <a:r>
              <a:rPr lang="fr-FR" sz="2800" dirty="0" smtClean="0">
                <a:solidFill>
                  <a:srgbClr val="FF0000"/>
                </a:solidFill>
              </a:rPr>
              <a:t>s’y</a:t>
            </a:r>
            <a:endParaRPr lang="fr-FR" sz="2800" dirty="0">
              <a:solidFill>
                <a:srgbClr val="FF0000"/>
              </a:solidFill>
            </a:endParaRPr>
          </a:p>
        </p:txBody>
      </p:sp>
      <p:sp>
        <p:nvSpPr>
          <p:cNvPr id="5" name="ZoneTexte 4"/>
          <p:cNvSpPr txBox="1"/>
          <p:nvPr/>
        </p:nvSpPr>
        <p:spPr>
          <a:xfrm>
            <a:off x="4860032" y="3861048"/>
            <a:ext cx="720080" cy="461665"/>
          </a:xfrm>
          <a:prstGeom prst="rect">
            <a:avLst/>
          </a:prstGeom>
          <a:noFill/>
        </p:spPr>
        <p:txBody>
          <a:bodyPr wrap="square" rtlCol="0">
            <a:spAutoFit/>
          </a:bodyPr>
          <a:lstStyle/>
          <a:p>
            <a:r>
              <a:rPr lang="fr-FR" sz="2400" dirty="0" smtClean="0">
                <a:solidFill>
                  <a:srgbClr val="FF0000"/>
                </a:solidFill>
              </a:rPr>
              <a:t>s’y</a:t>
            </a:r>
            <a:endParaRPr lang="fr-FR" sz="2400" dirty="0">
              <a:solidFill>
                <a:srgbClr val="FF0000"/>
              </a:solidFill>
            </a:endParaRPr>
          </a:p>
        </p:txBody>
      </p:sp>
      <p:sp>
        <p:nvSpPr>
          <p:cNvPr id="6" name="ZoneTexte 5"/>
          <p:cNvSpPr txBox="1"/>
          <p:nvPr/>
        </p:nvSpPr>
        <p:spPr>
          <a:xfrm>
            <a:off x="4572000" y="4797152"/>
            <a:ext cx="720080" cy="523220"/>
          </a:xfrm>
          <a:prstGeom prst="rect">
            <a:avLst/>
          </a:prstGeom>
          <a:noFill/>
        </p:spPr>
        <p:txBody>
          <a:bodyPr wrap="square" rtlCol="0">
            <a:spAutoFit/>
          </a:bodyPr>
          <a:lstStyle/>
          <a:p>
            <a:r>
              <a:rPr lang="fr-FR" sz="2800" dirty="0" smtClean="0">
                <a:solidFill>
                  <a:srgbClr val="FF0000"/>
                </a:solidFill>
              </a:rPr>
              <a:t>si</a:t>
            </a:r>
            <a:endParaRPr lang="fr-FR" sz="2800" dirty="0">
              <a:solidFill>
                <a:srgbClr val="FF0000"/>
              </a:solidFill>
            </a:endParaRPr>
          </a:p>
        </p:txBody>
      </p:sp>
      <p:sp>
        <p:nvSpPr>
          <p:cNvPr id="7" name="ZoneTexte 6"/>
          <p:cNvSpPr txBox="1"/>
          <p:nvPr/>
        </p:nvSpPr>
        <p:spPr>
          <a:xfrm>
            <a:off x="1907704" y="5229200"/>
            <a:ext cx="720080" cy="523220"/>
          </a:xfrm>
          <a:prstGeom prst="rect">
            <a:avLst/>
          </a:prstGeom>
          <a:noFill/>
        </p:spPr>
        <p:txBody>
          <a:bodyPr wrap="square" rtlCol="0">
            <a:spAutoFit/>
          </a:bodyPr>
          <a:lstStyle/>
          <a:p>
            <a:r>
              <a:rPr lang="fr-FR" sz="2800" dirty="0" smtClean="0">
                <a:solidFill>
                  <a:srgbClr val="FF0000"/>
                </a:solidFill>
              </a:rPr>
              <a:t>s’y</a:t>
            </a:r>
            <a:endParaRPr lang="fr-FR" sz="2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ircle(in)">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circle(in)">
                                      <p:cBhvr>
                                        <p:cTn id="28" dur="2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circle(in)">
                                      <p:cBhvr>
                                        <p:cTn id="39" dur="20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circle(in)">
                                      <p:cBhvr>
                                        <p:cTn id="44" dur="2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ppt_x"/>
                                          </p:val>
                                        </p:tav>
                                        <p:tav tm="100000">
                                          <p:val>
                                            <p:strVal val="#ppt_x"/>
                                          </p:val>
                                        </p:tav>
                                      </p:tavLst>
                                    </p:anim>
                                    <p:anim calcmode="lin" valueType="num">
                                      <p:cBhvr additive="base">
                                        <p:cTn id="5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circle(in)">
                                      <p:cBhvr>
                                        <p:cTn id="55" dur="2000"/>
                                        <p:tgtEl>
                                          <p:spTgt spid="3">
                                            <p:txEl>
                                              <p:pRg st="6" end="6"/>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500" fill="hold"/>
                                        <p:tgtEl>
                                          <p:spTgt spid="7"/>
                                        </p:tgtEl>
                                        <p:attrNameLst>
                                          <p:attrName>ppt_x</p:attrName>
                                        </p:attrNameLst>
                                      </p:cBhvr>
                                      <p:tavLst>
                                        <p:tav tm="0">
                                          <p:val>
                                            <p:strVal val="#ppt_x"/>
                                          </p:val>
                                        </p:tav>
                                        <p:tav tm="100000">
                                          <p:val>
                                            <p:strVal val="#ppt_x"/>
                                          </p:val>
                                        </p:tav>
                                      </p:tavLst>
                                    </p:anim>
                                    <p:anim calcmode="lin" valueType="num">
                                      <p:cBhvr additive="base">
                                        <p:cTn id="6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Ni et n’y</a:t>
            </a:r>
            <a:endParaRPr lang="fr-FR" dirty="0"/>
          </a:p>
        </p:txBody>
      </p:sp>
      <p:sp>
        <p:nvSpPr>
          <p:cNvPr id="3" name="Espace réservé du contenu 2"/>
          <p:cNvSpPr>
            <a:spLocks noGrp="1"/>
          </p:cNvSpPr>
          <p:nvPr>
            <p:ph idx="1"/>
          </p:nvPr>
        </p:nvSpPr>
        <p:spPr/>
        <p:txBody>
          <a:bodyPr/>
          <a:lstStyle/>
          <a:p>
            <a:r>
              <a:rPr lang="fr-FR" dirty="0" smtClean="0"/>
              <a:t>Ni : conjonction de coordination marquant la répétition de la négation : </a:t>
            </a:r>
          </a:p>
          <a:p>
            <a:r>
              <a:rPr lang="fr-FR" dirty="0" smtClean="0"/>
              <a:t>Je n’aime ni le chocolat, ni le café.</a:t>
            </a:r>
          </a:p>
          <a:p>
            <a:r>
              <a:rPr lang="fr-FR" dirty="0" smtClean="0"/>
              <a:t> - je ne peux pas le voir.</a:t>
            </a:r>
          </a:p>
          <a:p>
            <a:r>
              <a:rPr lang="fr-FR" dirty="0" smtClean="0"/>
              <a:t>- ni moi (= moi non plus).</a:t>
            </a:r>
          </a:p>
          <a:p>
            <a:r>
              <a:rPr lang="fr-FR" dirty="0" smtClean="0"/>
              <a:t>N’y : Ne + Y = ne + ici, ceci, cela, à ceci…</a:t>
            </a:r>
          </a:p>
          <a:p>
            <a:r>
              <a:rPr lang="fr-FR" dirty="0" smtClean="0"/>
              <a:t>Je n’y vois rien = je ne vois rien ici ; je n’y comprends rien = je ne comprends rien à cela.</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Scale>
                                      <p:cBhvr>
                                        <p:cTn id="2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3" end="3"/>
                                            </p:txEl>
                                          </p:spTgt>
                                        </p:tgtEl>
                                        <p:attrNameLst>
                                          <p:attrName>ppt_x</p:attrName>
                                          <p:attrName>ppt_y</p:attrName>
                                        </p:attrNameLst>
                                      </p:cBhvr>
                                    </p:animMotion>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Scale>
                                      <p:cBhvr>
                                        <p:cTn id="35"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
                                            <p:txEl>
                                              <p:pRg st="4" end="4"/>
                                            </p:txEl>
                                          </p:spTgt>
                                        </p:tgtEl>
                                        <p:attrNameLst>
                                          <p:attrName>ppt_x</p:attrName>
                                          <p:attrName>ppt_y</p:attrName>
                                        </p:attrNameLst>
                                      </p:cBhvr>
                                    </p:animMotion>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Scale>
                                      <p:cBhvr>
                                        <p:cTn id="42"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
                                            <p:txEl>
                                              <p:pRg st="5" end="5"/>
                                            </p:txEl>
                                          </p:spTgt>
                                        </p:tgtEl>
                                        <p:attrNameLst>
                                          <p:attrName>ppt_x</p:attrName>
                                          <p:attrName>ppt_y</p:attrName>
                                        </p:attrNameLst>
                                      </p:cBhvr>
                                    </p:animMotion>
                                    <p:animEffect transition="in" filter="fade">
                                      <p:cBhvr>
                                        <p:cTn id="4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Ni et n’y – relevez les erreurs</a:t>
            </a:r>
            <a:endParaRPr lang="fr-FR" dirty="0"/>
          </a:p>
        </p:txBody>
      </p:sp>
      <p:sp>
        <p:nvSpPr>
          <p:cNvPr id="3" name="Espace réservé du contenu 2"/>
          <p:cNvSpPr>
            <a:spLocks noGrp="1"/>
          </p:cNvSpPr>
          <p:nvPr>
            <p:ph idx="1"/>
          </p:nvPr>
        </p:nvSpPr>
        <p:spPr/>
        <p:txBody>
          <a:bodyPr>
            <a:normAutofit fontScale="92500"/>
          </a:bodyPr>
          <a:lstStyle/>
          <a:p>
            <a:r>
              <a:rPr lang="fr-FR" dirty="0" smtClean="0">
                <a:solidFill>
                  <a:srgbClr val="0070C0"/>
                </a:solidFill>
              </a:rPr>
              <a:t>Je n’y suis pour rien. – n’y moi non plus.</a:t>
            </a:r>
          </a:p>
          <a:p>
            <a:r>
              <a:rPr lang="fr-FR" dirty="0" smtClean="0">
                <a:solidFill>
                  <a:srgbClr val="0070C0"/>
                </a:solidFill>
              </a:rPr>
              <a:t>Il ne croit ni à Dieu ni au diable.</a:t>
            </a:r>
          </a:p>
          <a:p>
            <a:r>
              <a:rPr lang="fr-FR" dirty="0" smtClean="0">
                <a:solidFill>
                  <a:srgbClr val="0070C0"/>
                </a:solidFill>
              </a:rPr>
              <a:t>Je n’aime pas Paris, et ni retourne plus.</a:t>
            </a:r>
          </a:p>
          <a:p>
            <a:r>
              <a:rPr lang="fr-FR" dirty="0" smtClean="0">
                <a:solidFill>
                  <a:srgbClr val="0070C0"/>
                </a:solidFill>
              </a:rPr>
              <a:t>Il n’y avait là rien d’intéressant; ni le paysage, ni les gens.</a:t>
            </a:r>
          </a:p>
          <a:p>
            <a:r>
              <a:rPr lang="fr-FR" dirty="0" smtClean="0">
                <a:solidFill>
                  <a:srgbClr val="0070C0"/>
                </a:solidFill>
              </a:rPr>
              <a:t>Ce n’est pas la peine de se vanter, n’y de raconter des histoires.</a:t>
            </a:r>
          </a:p>
          <a:p>
            <a:r>
              <a:rPr lang="fr-FR" dirty="0" smtClean="0">
                <a:solidFill>
                  <a:srgbClr val="0070C0"/>
                </a:solidFill>
              </a:rPr>
              <a:t>Il a abandonné le tabac, et n’y touche plus, n’y à l’alcool non plus.</a:t>
            </a:r>
          </a:p>
          <a:p>
            <a:r>
              <a:rPr lang="fr-FR" dirty="0" smtClean="0">
                <a:solidFill>
                  <a:srgbClr val="0070C0"/>
                </a:solidFill>
              </a:rPr>
              <a:t>Il n’aime ni les maths, ni la physique ; il ni comprend rien.</a:t>
            </a:r>
          </a:p>
        </p:txBody>
      </p:sp>
      <p:sp>
        <p:nvSpPr>
          <p:cNvPr id="4" name="ZoneTexte 3"/>
          <p:cNvSpPr txBox="1"/>
          <p:nvPr/>
        </p:nvSpPr>
        <p:spPr>
          <a:xfrm>
            <a:off x="3563888" y="2780928"/>
            <a:ext cx="720080" cy="523220"/>
          </a:xfrm>
          <a:prstGeom prst="rect">
            <a:avLst/>
          </a:prstGeom>
          <a:noFill/>
        </p:spPr>
        <p:txBody>
          <a:bodyPr wrap="square" rtlCol="0">
            <a:spAutoFit/>
          </a:bodyPr>
          <a:lstStyle/>
          <a:p>
            <a:r>
              <a:rPr lang="fr-FR" sz="2800" dirty="0" smtClean="0">
                <a:solidFill>
                  <a:srgbClr val="FF0000"/>
                </a:solidFill>
              </a:rPr>
              <a:t>n’y</a:t>
            </a:r>
            <a:endParaRPr lang="fr-FR" sz="2800" dirty="0">
              <a:solidFill>
                <a:srgbClr val="FF0000"/>
              </a:solidFill>
            </a:endParaRPr>
          </a:p>
        </p:txBody>
      </p:sp>
      <p:sp>
        <p:nvSpPr>
          <p:cNvPr id="5" name="ZoneTexte 4"/>
          <p:cNvSpPr txBox="1"/>
          <p:nvPr/>
        </p:nvSpPr>
        <p:spPr>
          <a:xfrm>
            <a:off x="5076056" y="3717032"/>
            <a:ext cx="720080" cy="461665"/>
          </a:xfrm>
          <a:prstGeom prst="rect">
            <a:avLst/>
          </a:prstGeom>
          <a:noFill/>
        </p:spPr>
        <p:txBody>
          <a:bodyPr wrap="square" rtlCol="0">
            <a:spAutoFit/>
          </a:bodyPr>
          <a:lstStyle/>
          <a:p>
            <a:r>
              <a:rPr lang="fr-FR" sz="2400" dirty="0" smtClean="0">
                <a:solidFill>
                  <a:srgbClr val="FF0000"/>
                </a:solidFill>
              </a:rPr>
              <a:t>ni</a:t>
            </a:r>
            <a:endParaRPr lang="fr-FR" sz="2400" dirty="0">
              <a:solidFill>
                <a:srgbClr val="FF0000"/>
              </a:solidFill>
            </a:endParaRPr>
          </a:p>
        </p:txBody>
      </p:sp>
      <p:sp>
        <p:nvSpPr>
          <p:cNvPr id="6" name="ZoneTexte 5"/>
          <p:cNvSpPr txBox="1"/>
          <p:nvPr/>
        </p:nvSpPr>
        <p:spPr>
          <a:xfrm>
            <a:off x="6300192" y="4509120"/>
            <a:ext cx="720080" cy="523220"/>
          </a:xfrm>
          <a:prstGeom prst="rect">
            <a:avLst/>
          </a:prstGeom>
          <a:noFill/>
        </p:spPr>
        <p:txBody>
          <a:bodyPr wrap="square" rtlCol="0">
            <a:spAutoFit/>
          </a:bodyPr>
          <a:lstStyle/>
          <a:p>
            <a:r>
              <a:rPr lang="fr-FR" sz="2800" dirty="0" smtClean="0">
                <a:solidFill>
                  <a:srgbClr val="FF0000"/>
                </a:solidFill>
              </a:rPr>
              <a:t>ni</a:t>
            </a:r>
            <a:endParaRPr lang="fr-FR" sz="2800" dirty="0">
              <a:solidFill>
                <a:srgbClr val="FF0000"/>
              </a:solidFill>
            </a:endParaRPr>
          </a:p>
        </p:txBody>
      </p:sp>
      <p:sp>
        <p:nvSpPr>
          <p:cNvPr id="7" name="ZoneTexte 6"/>
          <p:cNvSpPr txBox="1"/>
          <p:nvPr/>
        </p:nvSpPr>
        <p:spPr>
          <a:xfrm>
            <a:off x="5868144" y="5229200"/>
            <a:ext cx="720080" cy="523220"/>
          </a:xfrm>
          <a:prstGeom prst="rect">
            <a:avLst/>
          </a:prstGeom>
          <a:noFill/>
        </p:spPr>
        <p:txBody>
          <a:bodyPr wrap="square" rtlCol="0">
            <a:spAutoFit/>
          </a:bodyPr>
          <a:lstStyle/>
          <a:p>
            <a:r>
              <a:rPr lang="fr-FR" sz="2800" dirty="0" smtClean="0">
                <a:solidFill>
                  <a:srgbClr val="FF0000"/>
                </a:solidFill>
              </a:rPr>
              <a:t>n’y</a:t>
            </a:r>
            <a:endParaRPr lang="fr-FR" sz="2800" dirty="0">
              <a:solidFill>
                <a:srgbClr val="FF0000"/>
              </a:solidFill>
            </a:endParaRPr>
          </a:p>
        </p:txBody>
      </p:sp>
      <p:sp>
        <p:nvSpPr>
          <p:cNvPr id="8" name="ZoneTexte 7"/>
          <p:cNvSpPr txBox="1"/>
          <p:nvPr/>
        </p:nvSpPr>
        <p:spPr>
          <a:xfrm>
            <a:off x="3635896" y="1916832"/>
            <a:ext cx="720080" cy="461665"/>
          </a:xfrm>
          <a:prstGeom prst="rect">
            <a:avLst/>
          </a:prstGeom>
          <a:noFill/>
        </p:spPr>
        <p:txBody>
          <a:bodyPr wrap="square" rtlCol="0">
            <a:spAutoFit/>
          </a:bodyPr>
          <a:lstStyle/>
          <a:p>
            <a:r>
              <a:rPr lang="fr-FR" sz="2400" dirty="0" smtClean="0">
                <a:solidFill>
                  <a:srgbClr val="FF0000"/>
                </a:solidFill>
              </a:rPr>
              <a:t>ni</a:t>
            </a:r>
            <a:endParaRPr lang="fr-F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ircle(in)">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ircle(in)">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circle(in)">
                                      <p:cBhvr>
                                        <p:cTn id="34" dur="2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circle(in)">
                                      <p:cBhvr>
                                        <p:cTn id="39" dur="20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grpId="0" nodeType="click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circle(in)">
                                      <p:cBhvr>
                                        <p:cTn id="50" dur="2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ppt_x"/>
                                          </p:val>
                                        </p:tav>
                                        <p:tav tm="100000">
                                          <p:val>
                                            <p:strVal val="#ppt_x"/>
                                          </p:val>
                                        </p:tav>
                                      </p:tavLst>
                                    </p:anim>
                                    <p:anim calcmode="lin" valueType="num">
                                      <p:cBhvr additive="base">
                                        <p:cTn id="5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Effect transition="in" filter="circle(in)">
                                      <p:cBhvr>
                                        <p:cTn id="61" dur="2000"/>
                                        <p:tgtEl>
                                          <p:spTgt spid="3">
                                            <p:txEl>
                                              <p:pRg st="6" end="6"/>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fill="hold"/>
                                        <p:tgtEl>
                                          <p:spTgt spid="7"/>
                                        </p:tgtEl>
                                        <p:attrNameLst>
                                          <p:attrName>ppt_x</p:attrName>
                                        </p:attrNameLst>
                                      </p:cBhvr>
                                      <p:tavLst>
                                        <p:tav tm="0">
                                          <p:val>
                                            <p:strVal val="#ppt_x"/>
                                          </p:val>
                                        </p:tav>
                                        <p:tav tm="100000">
                                          <p:val>
                                            <p:strVal val="#ppt_x"/>
                                          </p:val>
                                        </p:tav>
                                      </p:tavLst>
                                    </p:anim>
                                    <p:anim calcmode="lin" valueType="num">
                                      <p:cBhvr additive="base">
                                        <p:cTn id="6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p:bldP spid="5" grpId="0" uiExpand="1"/>
      <p:bldP spid="6" grpId="0" uiExpand="1"/>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Ou et où</a:t>
            </a:r>
            <a:endParaRPr lang="fr-FR" dirty="0"/>
          </a:p>
        </p:txBody>
      </p:sp>
      <p:sp>
        <p:nvSpPr>
          <p:cNvPr id="3" name="Espace réservé du contenu 2"/>
          <p:cNvSpPr>
            <a:spLocks noGrp="1"/>
          </p:cNvSpPr>
          <p:nvPr>
            <p:ph idx="1"/>
          </p:nvPr>
        </p:nvSpPr>
        <p:spPr/>
        <p:txBody>
          <a:bodyPr/>
          <a:lstStyle/>
          <a:p>
            <a:r>
              <a:rPr lang="fr-FR" dirty="0" smtClean="0"/>
              <a:t>‘Ou’ est une conjonction de coordination qui relie les deux termes d’une alternative ; on peut le remplacer par ou bien.</a:t>
            </a:r>
          </a:p>
          <a:p>
            <a:r>
              <a:rPr lang="fr-FR" dirty="0" smtClean="0"/>
              <a:t>Ex : préfères-tu la musique ou la danse ?</a:t>
            </a:r>
          </a:p>
          <a:p>
            <a:r>
              <a:rPr lang="fr-FR" dirty="0" smtClean="0"/>
              <a:t>‘Où’ est un pronom relatif qui a pour antécédent un nom de lieu, ou une indication de temps. Il peut aussi être utilisé dans une interrogation.</a:t>
            </a:r>
          </a:p>
          <a:p>
            <a:r>
              <a:rPr lang="fr-FR" dirty="0" smtClean="0"/>
              <a:t>Exemples : je suis retourné dans le village où habitent mes parents. D’où viens-tu ? Il est arrivé au moment où je partais.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564672"/>
          </a:xfrm>
        </p:spPr>
        <p:txBody>
          <a:bodyPr>
            <a:normAutofit fontScale="90000"/>
          </a:bodyPr>
          <a:lstStyle/>
          <a:p>
            <a:r>
              <a:rPr lang="fr-FR" sz="3600" dirty="0" smtClean="0"/>
              <a:t>Ou et où – faites les corrections nécessaires</a:t>
            </a:r>
            <a:endParaRPr lang="fr-FR" sz="3600" dirty="0"/>
          </a:p>
        </p:txBody>
      </p:sp>
      <p:sp>
        <p:nvSpPr>
          <p:cNvPr id="3" name="Espace réservé du contenu 2"/>
          <p:cNvSpPr>
            <a:spLocks noGrp="1"/>
          </p:cNvSpPr>
          <p:nvPr>
            <p:ph idx="1"/>
          </p:nvPr>
        </p:nvSpPr>
        <p:spPr>
          <a:xfrm>
            <a:off x="457200" y="1412776"/>
            <a:ext cx="8229600" cy="4911824"/>
          </a:xfrm>
        </p:spPr>
        <p:txBody>
          <a:bodyPr>
            <a:normAutofit fontScale="85000" lnSpcReduction="20000"/>
          </a:bodyPr>
          <a:lstStyle/>
          <a:p>
            <a:r>
              <a:rPr lang="fr-FR" dirty="0" smtClean="0"/>
              <a:t>Par ou préfères-tu que nous passions ? </a:t>
            </a:r>
          </a:p>
          <a:p>
            <a:r>
              <a:rPr lang="fr-FR" dirty="0" smtClean="0"/>
              <a:t>Par </a:t>
            </a:r>
            <a:r>
              <a:rPr lang="fr-FR" dirty="0" smtClean="0">
                <a:solidFill>
                  <a:srgbClr val="0070C0"/>
                </a:solidFill>
              </a:rPr>
              <a:t>où</a:t>
            </a:r>
            <a:r>
              <a:rPr lang="fr-FR" dirty="0" smtClean="0"/>
              <a:t> préfères-tu que nous passions ? </a:t>
            </a:r>
          </a:p>
          <a:p>
            <a:r>
              <a:rPr lang="fr-FR" dirty="0" smtClean="0"/>
              <a:t>Tu habites dans une maison ou dans un appartement ?</a:t>
            </a:r>
          </a:p>
          <a:p>
            <a:r>
              <a:rPr lang="fr-FR" dirty="0" smtClean="0"/>
              <a:t>Tu habites dans une maison ou dans un appartement ?</a:t>
            </a:r>
          </a:p>
          <a:p>
            <a:r>
              <a:rPr lang="fr-FR" dirty="0" smtClean="0"/>
              <a:t>On ne sait pas ou il va chercher tout ça.</a:t>
            </a:r>
          </a:p>
          <a:p>
            <a:r>
              <a:rPr lang="fr-FR" dirty="0" smtClean="0"/>
              <a:t>On ne sait pas </a:t>
            </a:r>
            <a:r>
              <a:rPr lang="fr-FR" dirty="0" smtClean="0">
                <a:solidFill>
                  <a:srgbClr val="0070C0"/>
                </a:solidFill>
              </a:rPr>
              <a:t>où</a:t>
            </a:r>
            <a:r>
              <a:rPr lang="fr-FR" dirty="0" smtClean="0"/>
              <a:t> il va chercher tout ça.</a:t>
            </a:r>
          </a:p>
          <a:p>
            <a:r>
              <a:rPr lang="fr-FR" dirty="0" smtClean="0"/>
              <a:t>Ou que tu ailles, je te suivrai.</a:t>
            </a:r>
          </a:p>
          <a:p>
            <a:r>
              <a:rPr lang="fr-FR" dirty="0" smtClean="0">
                <a:solidFill>
                  <a:srgbClr val="0070C0"/>
                </a:solidFill>
              </a:rPr>
              <a:t>Où</a:t>
            </a:r>
            <a:r>
              <a:rPr lang="fr-FR" dirty="0" smtClean="0"/>
              <a:t> que tu ailles, je te suivrai.</a:t>
            </a:r>
          </a:p>
          <a:p>
            <a:r>
              <a:rPr lang="fr-FR" dirty="0" smtClean="0"/>
              <a:t>Un cabanon où un hôtel de luxe, je peux habiter n’importe où.</a:t>
            </a:r>
          </a:p>
          <a:p>
            <a:r>
              <a:rPr lang="fr-FR" dirty="0" smtClean="0"/>
              <a:t>Un cabanon </a:t>
            </a:r>
            <a:r>
              <a:rPr lang="fr-FR" dirty="0" smtClean="0">
                <a:solidFill>
                  <a:srgbClr val="0070C0"/>
                </a:solidFill>
              </a:rPr>
              <a:t>ou</a:t>
            </a:r>
            <a:r>
              <a:rPr lang="fr-FR" dirty="0" smtClean="0"/>
              <a:t> un hôtel de luxe, je peux habiter n’importe où.</a:t>
            </a:r>
          </a:p>
          <a:p>
            <a:r>
              <a:rPr lang="fr-FR" dirty="0" smtClean="0"/>
              <a:t>Ou préfères-tu habiter ? À la ville ou à la campagne ?</a:t>
            </a:r>
          </a:p>
          <a:p>
            <a:r>
              <a:rPr lang="fr-FR" dirty="0" smtClean="0">
                <a:solidFill>
                  <a:srgbClr val="0070C0"/>
                </a:solidFill>
              </a:rPr>
              <a:t>Où</a:t>
            </a:r>
            <a:r>
              <a:rPr lang="fr-FR" dirty="0" smtClean="0"/>
              <a:t> préfères-tu habiter ? À la ville ou à la campagne ?</a:t>
            </a:r>
          </a:p>
          <a:p>
            <a:r>
              <a:rPr lang="fr-FR" dirty="0" smtClean="0"/>
              <a:t>À l’instant ou il entrait, la sonnerie retentit.</a:t>
            </a:r>
          </a:p>
          <a:p>
            <a:r>
              <a:rPr lang="fr-FR" dirty="0" smtClean="0"/>
              <a:t>À l’instant </a:t>
            </a:r>
            <a:r>
              <a:rPr lang="fr-FR" dirty="0" smtClean="0">
                <a:solidFill>
                  <a:srgbClr val="0070C0"/>
                </a:solidFill>
              </a:rPr>
              <a:t>où</a:t>
            </a:r>
            <a:r>
              <a:rPr lang="fr-FR" dirty="0" smtClean="0"/>
              <a:t> il entrait, la sonnerie retentit.</a:t>
            </a:r>
          </a:p>
          <a:p>
            <a:endParaRPr lang="fr-F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Dans et d’en</a:t>
            </a:r>
            <a:endParaRPr lang="fr-FR" dirty="0"/>
          </a:p>
        </p:txBody>
      </p:sp>
      <p:sp>
        <p:nvSpPr>
          <p:cNvPr id="3" name="Espace réservé du contenu 2"/>
          <p:cNvSpPr>
            <a:spLocks noGrp="1"/>
          </p:cNvSpPr>
          <p:nvPr>
            <p:ph idx="1"/>
          </p:nvPr>
        </p:nvSpPr>
        <p:spPr/>
        <p:txBody>
          <a:bodyPr/>
          <a:lstStyle/>
          <a:p>
            <a:r>
              <a:rPr lang="fr-FR" dirty="0" smtClean="0"/>
              <a:t>‘Dans’ est une préposition introduisant un CC de lieu (concret ou abstrait), ou de temps: </a:t>
            </a:r>
          </a:p>
          <a:p>
            <a:r>
              <a:rPr lang="fr-FR" dirty="0" smtClean="0">
                <a:solidFill>
                  <a:srgbClr val="0070C0"/>
                </a:solidFill>
              </a:rPr>
              <a:t>Dans</a:t>
            </a:r>
            <a:r>
              <a:rPr lang="fr-FR" dirty="0" smtClean="0"/>
              <a:t> la maison, lire </a:t>
            </a:r>
            <a:r>
              <a:rPr lang="fr-FR" dirty="0" smtClean="0">
                <a:solidFill>
                  <a:srgbClr val="0070C0"/>
                </a:solidFill>
              </a:rPr>
              <a:t>dans</a:t>
            </a:r>
            <a:r>
              <a:rPr lang="fr-FR" dirty="0" smtClean="0"/>
              <a:t> les pensées, </a:t>
            </a:r>
            <a:r>
              <a:rPr lang="fr-FR" dirty="0" smtClean="0">
                <a:solidFill>
                  <a:srgbClr val="0070C0"/>
                </a:solidFill>
              </a:rPr>
              <a:t>dans</a:t>
            </a:r>
            <a:r>
              <a:rPr lang="fr-FR" dirty="0" smtClean="0"/>
              <a:t> le temps où, dans le cas où…</a:t>
            </a:r>
          </a:p>
          <a:p>
            <a:r>
              <a:rPr lang="fr-FR" dirty="0" smtClean="0"/>
              <a:t>‘D’en’ est formé de la préposition ‘de’ et du pronom indéfini ‘en’. </a:t>
            </a:r>
          </a:p>
          <a:p>
            <a:r>
              <a:rPr lang="fr-FR" dirty="0" smtClean="0"/>
              <a:t>Ils viennent quelquefois </a:t>
            </a:r>
            <a:r>
              <a:rPr lang="fr-FR" dirty="0" smtClean="0">
                <a:solidFill>
                  <a:srgbClr val="0070C0"/>
                </a:solidFill>
              </a:rPr>
              <a:t>dans</a:t>
            </a:r>
            <a:r>
              <a:rPr lang="fr-FR" dirty="0" smtClean="0"/>
              <a:t> le magasin acheter de l'eau-de-vie, et ils ne cessent </a:t>
            </a:r>
            <a:r>
              <a:rPr lang="fr-FR" dirty="0" smtClean="0">
                <a:solidFill>
                  <a:srgbClr val="0070C0"/>
                </a:solidFill>
              </a:rPr>
              <a:t>d'en</a:t>
            </a:r>
            <a:r>
              <a:rPr lang="fr-FR" dirty="0" smtClean="0"/>
              <a:t> boire que quand l'ivresse les laisse absolument sans mouvement.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Distinction entre ‘a’ et ‘à’</a:t>
            </a:r>
            <a:endParaRPr lang="fr-FR" dirty="0"/>
          </a:p>
        </p:txBody>
      </p:sp>
      <p:sp>
        <p:nvSpPr>
          <p:cNvPr id="3" name="Espace réservé du contenu 2"/>
          <p:cNvSpPr>
            <a:spLocks noGrp="1"/>
          </p:cNvSpPr>
          <p:nvPr>
            <p:ph idx="1"/>
          </p:nvPr>
        </p:nvSpPr>
        <p:spPr/>
        <p:txBody>
          <a:bodyPr>
            <a:normAutofit fontScale="92500" lnSpcReduction="10000"/>
          </a:bodyPr>
          <a:lstStyle/>
          <a:p>
            <a:r>
              <a:rPr lang="fr-FR" dirty="0" smtClean="0"/>
              <a:t>‘A’ est la forme de la troisième personne du singulier du verbe avoir.</a:t>
            </a:r>
          </a:p>
          <a:p>
            <a:r>
              <a:rPr lang="fr-FR" dirty="0" smtClean="0"/>
              <a:t>Il est précédé d’un groupe nominal sujet, et suivi soit d’un participe passé, soit d’un complément d’objet.</a:t>
            </a:r>
          </a:p>
          <a:p>
            <a:r>
              <a:rPr lang="fr-FR" dirty="0" smtClean="0"/>
              <a:t>Pour le reconnaître, on peut le conjuguer.</a:t>
            </a:r>
          </a:p>
          <a:p>
            <a:r>
              <a:rPr lang="fr-FR" dirty="0" smtClean="0"/>
              <a:t>Exemple : l’enfant a mal aux dents /l’enfant avait mal aux dents.</a:t>
            </a:r>
          </a:p>
          <a:p>
            <a:r>
              <a:rPr lang="fr-FR" dirty="0" smtClean="0"/>
              <a:t>‘À’ est une préposition qui introduit un complément indirect (il pense à sa famille), un complément d’attribution (il a offert des fleurs à sa fiancée), un complément circonstanciel, de temps (à 12:00), de lieu (à Paris), de manière (se servir à volonté).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a:bodyPr>
          <a:lstStyle/>
          <a:p>
            <a:r>
              <a:rPr lang="fr-FR" sz="3600" dirty="0" smtClean="0"/>
              <a:t>Dans et d’en – complétez</a:t>
            </a:r>
            <a:endParaRPr lang="fr-FR" sz="3600" dirty="0"/>
          </a:p>
        </p:txBody>
      </p:sp>
      <p:sp>
        <p:nvSpPr>
          <p:cNvPr id="3" name="Espace réservé du contenu 2"/>
          <p:cNvSpPr>
            <a:spLocks noGrp="1"/>
          </p:cNvSpPr>
          <p:nvPr>
            <p:ph idx="1"/>
          </p:nvPr>
        </p:nvSpPr>
        <p:spPr>
          <a:xfrm>
            <a:off x="457200" y="1628800"/>
            <a:ext cx="8229600" cy="4695800"/>
          </a:xfrm>
        </p:spPr>
        <p:txBody>
          <a:bodyPr>
            <a:normAutofit lnSpcReduction="10000"/>
          </a:bodyPr>
          <a:lstStyle/>
          <a:p>
            <a:r>
              <a:rPr lang="fr-FR" dirty="0" smtClean="0">
                <a:solidFill>
                  <a:srgbClr val="0070C0"/>
                </a:solidFill>
              </a:rPr>
              <a:t>Ils prirent les armes qui se trouvaient d       la caserne: depuis longtemps on leur avait permis d      avoir pour se défendre.</a:t>
            </a:r>
          </a:p>
          <a:p>
            <a:r>
              <a:rPr lang="fr-FR" dirty="0" smtClean="0">
                <a:solidFill>
                  <a:srgbClr val="0070C0"/>
                </a:solidFill>
              </a:rPr>
              <a:t>L’accusé fut condamné à mort, mais, d	 l’incertitude, le juge décida d        différer l’exécution. </a:t>
            </a:r>
          </a:p>
          <a:p>
            <a:r>
              <a:rPr lang="fr-FR" dirty="0" smtClean="0">
                <a:solidFill>
                  <a:srgbClr val="0070C0"/>
                </a:solidFill>
              </a:rPr>
              <a:t>Il était très malade, mais son médecin était loin d      soupçonner la cause, et demeurait d         l’expectative. </a:t>
            </a:r>
          </a:p>
          <a:p>
            <a:r>
              <a:rPr lang="fr-FR" dirty="0" smtClean="0">
                <a:solidFill>
                  <a:srgbClr val="0070C0"/>
                </a:solidFill>
              </a:rPr>
              <a:t>Il reçut une lettre d       un colis, avec l’ordre d      vendre le contenu. </a:t>
            </a:r>
          </a:p>
          <a:p>
            <a:r>
              <a:rPr lang="fr-FR" dirty="0" smtClean="0">
                <a:solidFill>
                  <a:srgbClr val="0070C0"/>
                </a:solidFill>
              </a:rPr>
              <a:t>On n’eut pas besoin d        venir aux armes, d        la certitude qu’on était de voir arriver l’armée régulière. </a:t>
            </a:r>
            <a:endParaRPr lang="fr-FR" dirty="0">
              <a:solidFill>
                <a:srgbClr val="0070C0"/>
              </a:solidFill>
            </a:endParaRPr>
          </a:p>
        </p:txBody>
      </p:sp>
      <p:sp>
        <p:nvSpPr>
          <p:cNvPr id="4" name="ZoneTexte 3"/>
          <p:cNvSpPr txBox="1"/>
          <p:nvPr/>
        </p:nvSpPr>
        <p:spPr>
          <a:xfrm>
            <a:off x="6012160" y="2708920"/>
            <a:ext cx="1152128" cy="461665"/>
          </a:xfrm>
          <a:prstGeom prst="rect">
            <a:avLst/>
          </a:prstGeom>
          <a:noFill/>
        </p:spPr>
        <p:txBody>
          <a:bodyPr wrap="square" rtlCol="0">
            <a:spAutoFit/>
          </a:bodyPr>
          <a:lstStyle/>
          <a:p>
            <a:r>
              <a:rPr lang="fr-FR" sz="2400" dirty="0" smtClean="0">
                <a:solidFill>
                  <a:srgbClr val="FF0000"/>
                </a:solidFill>
              </a:rPr>
              <a:t>dans</a:t>
            </a:r>
            <a:endParaRPr lang="fr-FR" sz="2400" dirty="0"/>
          </a:p>
        </p:txBody>
      </p:sp>
      <p:sp>
        <p:nvSpPr>
          <p:cNvPr id="5" name="ZoneTexte 4"/>
          <p:cNvSpPr txBox="1"/>
          <p:nvPr/>
        </p:nvSpPr>
        <p:spPr>
          <a:xfrm>
            <a:off x="3635896" y="5157192"/>
            <a:ext cx="747320" cy="461665"/>
          </a:xfrm>
          <a:prstGeom prst="rect">
            <a:avLst/>
          </a:prstGeom>
          <a:noFill/>
        </p:spPr>
        <p:txBody>
          <a:bodyPr wrap="none" rtlCol="0">
            <a:spAutoFit/>
          </a:bodyPr>
          <a:lstStyle/>
          <a:p>
            <a:r>
              <a:rPr lang="fr-FR" sz="2400" dirty="0" smtClean="0">
                <a:solidFill>
                  <a:srgbClr val="FF0000"/>
                </a:solidFill>
              </a:rPr>
              <a:t>d'en</a:t>
            </a:r>
            <a:endParaRPr lang="fr-FR" sz="2400" dirty="0"/>
          </a:p>
        </p:txBody>
      </p:sp>
      <p:sp>
        <p:nvSpPr>
          <p:cNvPr id="7" name="ZoneTexte 6"/>
          <p:cNvSpPr txBox="1"/>
          <p:nvPr/>
        </p:nvSpPr>
        <p:spPr>
          <a:xfrm>
            <a:off x="6012160" y="1556792"/>
            <a:ext cx="1152128" cy="461665"/>
          </a:xfrm>
          <a:prstGeom prst="rect">
            <a:avLst/>
          </a:prstGeom>
          <a:noFill/>
        </p:spPr>
        <p:txBody>
          <a:bodyPr wrap="square" rtlCol="0">
            <a:spAutoFit/>
          </a:bodyPr>
          <a:lstStyle/>
          <a:p>
            <a:r>
              <a:rPr lang="fr-FR" sz="2400" dirty="0" smtClean="0">
                <a:solidFill>
                  <a:srgbClr val="FF0000"/>
                </a:solidFill>
              </a:rPr>
              <a:t>dans</a:t>
            </a:r>
            <a:endParaRPr lang="fr-FR" sz="2400" dirty="0"/>
          </a:p>
        </p:txBody>
      </p:sp>
      <p:sp>
        <p:nvSpPr>
          <p:cNvPr id="8" name="ZoneTexte 7"/>
          <p:cNvSpPr txBox="1"/>
          <p:nvPr/>
        </p:nvSpPr>
        <p:spPr>
          <a:xfrm>
            <a:off x="6156176" y="1988840"/>
            <a:ext cx="747320" cy="461665"/>
          </a:xfrm>
          <a:prstGeom prst="rect">
            <a:avLst/>
          </a:prstGeom>
          <a:noFill/>
        </p:spPr>
        <p:txBody>
          <a:bodyPr wrap="none" rtlCol="0">
            <a:spAutoFit/>
          </a:bodyPr>
          <a:lstStyle/>
          <a:p>
            <a:r>
              <a:rPr lang="fr-FR" sz="2400" dirty="0" smtClean="0">
                <a:solidFill>
                  <a:srgbClr val="FF0000"/>
                </a:solidFill>
              </a:rPr>
              <a:t>d'en</a:t>
            </a:r>
            <a:endParaRPr lang="fr-FR" sz="2400" dirty="0"/>
          </a:p>
        </p:txBody>
      </p:sp>
      <p:sp>
        <p:nvSpPr>
          <p:cNvPr id="9" name="ZoneTexte 8"/>
          <p:cNvSpPr txBox="1"/>
          <p:nvPr/>
        </p:nvSpPr>
        <p:spPr>
          <a:xfrm>
            <a:off x="6876256" y="5085184"/>
            <a:ext cx="1152128" cy="461665"/>
          </a:xfrm>
          <a:prstGeom prst="rect">
            <a:avLst/>
          </a:prstGeom>
          <a:noFill/>
        </p:spPr>
        <p:txBody>
          <a:bodyPr wrap="square" rtlCol="0">
            <a:spAutoFit/>
          </a:bodyPr>
          <a:lstStyle/>
          <a:p>
            <a:r>
              <a:rPr lang="fr-FR" sz="2400" dirty="0" smtClean="0">
                <a:solidFill>
                  <a:srgbClr val="FF0000"/>
                </a:solidFill>
              </a:rPr>
              <a:t>dans</a:t>
            </a:r>
            <a:endParaRPr lang="fr-FR" sz="2400" dirty="0"/>
          </a:p>
        </p:txBody>
      </p:sp>
      <p:sp>
        <p:nvSpPr>
          <p:cNvPr id="10" name="ZoneTexte 9"/>
          <p:cNvSpPr txBox="1"/>
          <p:nvPr/>
        </p:nvSpPr>
        <p:spPr>
          <a:xfrm>
            <a:off x="4788024" y="3068960"/>
            <a:ext cx="747320" cy="461665"/>
          </a:xfrm>
          <a:prstGeom prst="rect">
            <a:avLst/>
          </a:prstGeom>
          <a:noFill/>
        </p:spPr>
        <p:txBody>
          <a:bodyPr wrap="none" rtlCol="0">
            <a:spAutoFit/>
          </a:bodyPr>
          <a:lstStyle/>
          <a:p>
            <a:r>
              <a:rPr lang="fr-FR" sz="2400" dirty="0" smtClean="0">
                <a:solidFill>
                  <a:srgbClr val="FF0000"/>
                </a:solidFill>
              </a:rPr>
              <a:t>d'en</a:t>
            </a:r>
            <a:endParaRPr lang="fr-FR" sz="2400" dirty="0"/>
          </a:p>
        </p:txBody>
      </p:sp>
      <p:sp>
        <p:nvSpPr>
          <p:cNvPr id="11" name="ZoneTexte 10"/>
          <p:cNvSpPr txBox="1"/>
          <p:nvPr/>
        </p:nvSpPr>
        <p:spPr>
          <a:xfrm>
            <a:off x="7596336" y="3501008"/>
            <a:ext cx="747320" cy="461665"/>
          </a:xfrm>
          <a:prstGeom prst="rect">
            <a:avLst/>
          </a:prstGeom>
          <a:noFill/>
        </p:spPr>
        <p:txBody>
          <a:bodyPr wrap="none" rtlCol="0">
            <a:spAutoFit/>
          </a:bodyPr>
          <a:lstStyle/>
          <a:p>
            <a:r>
              <a:rPr lang="fr-FR" sz="2400" dirty="0" smtClean="0">
                <a:solidFill>
                  <a:srgbClr val="FF0000"/>
                </a:solidFill>
              </a:rPr>
              <a:t>d'en</a:t>
            </a:r>
            <a:endParaRPr lang="fr-FR" sz="2400" dirty="0"/>
          </a:p>
        </p:txBody>
      </p:sp>
      <p:sp>
        <p:nvSpPr>
          <p:cNvPr id="12" name="ZoneTexte 11"/>
          <p:cNvSpPr txBox="1"/>
          <p:nvPr/>
        </p:nvSpPr>
        <p:spPr>
          <a:xfrm>
            <a:off x="5652120" y="3933056"/>
            <a:ext cx="1152128" cy="461665"/>
          </a:xfrm>
          <a:prstGeom prst="rect">
            <a:avLst/>
          </a:prstGeom>
          <a:noFill/>
        </p:spPr>
        <p:txBody>
          <a:bodyPr wrap="square" rtlCol="0">
            <a:spAutoFit/>
          </a:bodyPr>
          <a:lstStyle/>
          <a:p>
            <a:r>
              <a:rPr lang="fr-FR" sz="2400" dirty="0" smtClean="0">
                <a:solidFill>
                  <a:srgbClr val="FF0000"/>
                </a:solidFill>
              </a:rPr>
              <a:t>dans</a:t>
            </a:r>
            <a:endParaRPr lang="fr-FR" sz="2400" dirty="0"/>
          </a:p>
        </p:txBody>
      </p:sp>
      <p:sp>
        <p:nvSpPr>
          <p:cNvPr id="13" name="ZoneTexte 12"/>
          <p:cNvSpPr txBox="1"/>
          <p:nvPr/>
        </p:nvSpPr>
        <p:spPr>
          <a:xfrm>
            <a:off x="3347864" y="4365104"/>
            <a:ext cx="1152128" cy="461665"/>
          </a:xfrm>
          <a:prstGeom prst="rect">
            <a:avLst/>
          </a:prstGeom>
          <a:noFill/>
        </p:spPr>
        <p:txBody>
          <a:bodyPr wrap="square" rtlCol="0">
            <a:spAutoFit/>
          </a:bodyPr>
          <a:lstStyle/>
          <a:p>
            <a:r>
              <a:rPr lang="fr-FR" sz="2400" dirty="0" smtClean="0">
                <a:solidFill>
                  <a:srgbClr val="FF0000"/>
                </a:solidFill>
              </a:rPr>
              <a:t>dans</a:t>
            </a:r>
            <a:endParaRPr lang="fr-FR" sz="2400" dirty="0"/>
          </a:p>
        </p:txBody>
      </p:sp>
      <p:sp>
        <p:nvSpPr>
          <p:cNvPr id="14" name="ZoneTexte 13"/>
          <p:cNvSpPr txBox="1"/>
          <p:nvPr/>
        </p:nvSpPr>
        <p:spPr>
          <a:xfrm>
            <a:off x="7020272" y="4365104"/>
            <a:ext cx="747320" cy="461665"/>
          </a:xfrm>
          <a:prstGeom prst="rect">
            <a:avLst/>
          </a:prstGeom>
          <a:noFill/>
        </p:spPr>
        <p:txBody>
          <a:bodyPr wrap="none" rtlCol="0">
            <a:spAutoFit/>
          </a:bodyPr>
          <a:lstStyle/>
          <a:p>
            <a:r>
              <a:rPr lang="fr-FR" sz="2400" dirty="0" smtClean="0">
                <a:solidFill>
                  <a:srgbClr val="FF0000"/>
                </a:solidFill>
              </a:rPr>
              <a:t>d'en</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circle(in)">
                                      <p:cBhvr>
                                        <p:cTn id="24" dur="2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circle(in)">
                                      <p:cBhvr>
                                        <p:cTn id="41" dur="2000"/>
                                        <p:tgtEl>
                                          <p:spTgt spid="3">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ppt_x"/>
                                          </p:val>
                                        </p:tav>
                                        <p:tav tm="100000">
                                          <p:val>
                                            <p:strVal val="#ppt_x"/>
                                          </p:val>
                                        </p:tav>
                                      </p:tavLst>
                                    </p:anim>
                                    <p:anim calcmode="lin" valueType="num">
                                      <p:cBhvr additive="base">
                                        <p:cTn id="4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6" presetClass="entr" presetSubtype="16" fill="hold" grpId="0" nodeType="clickEffect">
                                  <p:stCondLst>
                                    <p:cond delay="0"/>
                                  </p:stCondLst>
                                  <p:childTnLst>
                                    <p:set>
                                      <p:cBhvr>
                                        <p:cTn id="57" dur="1" fill="hold">
                                          <p:stCondLst>
                                            <p:cond delay="0"/>
                                          </p:stCondLst>
                                        </p:cTn>
                                        <p:tgtEl>
                                          <p:spTgt spid="3">
                                            <p:txEl>
                                              <p:pRg st="3" end="3"/>
                                            </p:txEl>
                                          </p:spTgt>
                                        </p:tgtEl>
                                        <p:attrNameLst>
                                          <p:attrName>style.visibility</p:attrName>
                                        </p:attrNameLst>
                                      </p:cBhvr>
                                      <p:to>
                                        <p:strVal val="visible"/>
                                      </p:to>
                                    </p:set>
                                    <p:animEffect transition="in" filter="circle(in)">
                                      <p:cBhvr>
                                        <p:cTn id="58" dur="2000"/>
                                        <p:tgtEl>
                                          <p:spTgt spid="3">
                                            <p:txEl>
                                              <p:pRg st="3" end="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ppt_x"/>
                                          </p:val>
                                        </p:tav>
                                        <p:tav tm="100000">
                                          <p:val>
                                            <p:strVal val="#ppt_x"/>
                                          </p:val>
                                        </p:tav>
                                      </p:tavLst>
                                    </p:anim>
                                    <p:anim calcmode="lin" valueType="num">
                                      <p:cBhvr additive="base">
                                        <p:cTn id="6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6" presetClass="entr" presetSubtype="16" fill="hold" grpId="0"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animEffect transition="in" filter="circle(in)">
                                      <p:cBhvr>
                                        <p:cTn id="75" dur="2000"/>
                                        <p:tgtEl>
                                          <p:spTgt spid="3">
                                            <p:txEl>
                                              <p:pRg st="4" end="4"/>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5"/>
                                        </p:tgtEl>
                                        <p:attrNameLst>
                                          <p:attrName>style.visibility</p:attrName>
                                        </p:attrNameLst>
                                      </p:cBhvr>
                                      <p:to>
                                        <p:strVal val="visible"/>
                                      </p:to>
                                    </p:set>
                                    <p:anim calcmode="lin" valueType="num">
                                      <p:cBhvr additive="base">
                                        <p:cTn id="80" dur="500" fill="hold"/>
                                        <p:tgtEl>
                                          <p:spTgt spid="5"/>
                                        </p:tgtEl>
                                        <p:attrNameLst>
                                          <p:attrName>ppt_x</p:attrName>
                                        </p:attrNameLst>
                                      </p:cBhvr>
                                      <p:tavLst>
                                        <p:tav tm="0">
                                          <p:val>
                                            <p:strVal val="#ppt_x"/>
                                          </p:val>
                                        </p:tav>
                                        <p:tav tm="100000">
                                          <p:val>
                                            <p:strVal val="#ppt_x"/>
                                          </p:val>
                                        </p:tav>
                                      </p:tavLst>
                                    </p:anim>
                                    <p:anim calcmode="lin" valueType="num">
                                      <p:cBhvr additive="base">
                                        <p:cTn id="8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9"/>
                                        </p:tgtEl>
                                        <p:attrNameLst>
                                          <p:attrName>style.visibility</p:attrName>
                                        </p:attrNameLst>
                                      </p:cBhvr>
                                      <p:to>
                                        <p:strVal val="visible"/>
                                      </p:to>
                                    </p:set>
                                    <p:anim calcmode="lin" valueType="num">
                                      <p:cBhvr additive="base">
                                        <p:cTn id="86" dur="500" fill="hold"/>
                                        <p:tgtEl>
                                          <p:spTgt spid="9"/>
                                        </p:tgtEl>
                                        <p:attrNameLst>
                                          <p:attrName>ppt_x</p:attrName>
                                        </p:attrNameLst>
                                      </p:cBhvr>
                                      <p:tavLst>
                                        <p:tav tm="0">
                                          <p:val>
                                            <p:strVal val="#ppt_x"/>
                                          </p:val>
                                        </p:tav>
                                        <p:tav tm="100000">
                                          <p:val>
                                            <p:strVal val="#ppt_x"/>
                                          </p:val>
                                        </p:tav>
                                      </p:tavLst>
                                    </p:anim>
                                    <p:anim calcmode="lin" valueType="num">
                                      <p:cBhvr additive="base">
                                        <p:cTn id="8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7" grpId="0"/>
      <p:bldP spid="8" grpId="0"/>
      <p:bldP spid="9" grpId="0"/>
      <p:bldP spid="10" grpId="0"/>
      <p:bldP spid="11" grpId="0"/>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Sans et s’en</a:t>
            </a:r>
            <a:endParaRPr lang="fr-FR" dirty="0"/>
          </a:p>
        </p:txBody>
      </p:sp>
      <p:sp>
        <p:nvSpPr>
          <p:cNvPr id="3" name="Espace réservé du contenu 2"/>
          <p:cNvSpPr>
            <a:spLocks noGrp="1"/>
          </p:cNvSpPr>
          <p:nvPr>
            <p:ph idx="1"/>
          </p:nvPr>
        </p:nvSpPr>
        <p:spPr/>
        <p:txBody>
          <a:bodyPr/>
          <a:lstStyle/>
          <a:p>
            <a:r>
              <a:rPr lang="fr-FR" dirty="0" smtClean="0"/>
              <a:t>‘Sans’ est une préposition introduisant un CC de manière ou de moyen (au sens propre ou au sens figuré): </a:t>
            </a:r>
          </a:p>
          <a:p>
            <a:r>
              <a:rPr lang="fr-FR" dirty="0" smtClean="0">
                <a:solidFill>
                  <a:srgbClr val="0070C0"/>
                </a:solidFill>
              </a:rPr>
              <a:t>Sans</a:t>
            </a:r>
            <a:r>
              <a:rPr lang="fr-FR" dirty="0" smtClean="0"/>
              <a:t> outil, vivre </a:t>
            </a:r>
            <a:r>
              <a:rPr lang="fr-FR" dirty="0" smtClean="0">
                <a:solidFill>
                  <a:srgbClr val="0070C0"/>
                </a:solidFill>
              </a:rPr>
              <a:t>sans</a:t>
            </a:r>
            <a:r>
              <a:rPr lang="fr-FR" dirty="0" smtClean="0"/>
              <a:t> soucis, </a:t>
            </a:r>
            <a:r>
              <a:rPr lang="fr-FR" dirty="0" smtClean="0">
                <a:solidFill>
                  <a:srgbClr val="0070C0"/>
                </a:solidFill>
              </a:rPr>
              <a:t>sans</a:t>
            </a:r>
            <a:r>
              <a:rPr lang="fr-FR" dirty="0" smtClean="0"/>
              <a:t> aucun doute…</a:t>
            </a:r>
          </a:p>
          <a:p>
            <a:r>
              <a:rPr lang="fr-FR" dirty="0" smtClean="0"/>
              <a:t>‘S’en’ est formé du réfléchi ‘se’ élidé et du pronom indéfini ‘en’. </a:t>
            </a:r>
          </a:p>
          <a:p>
            <a:r>
              <a:rPr lang="fr-FR" dirty="0" smtClean="0"/>
              <a:t>Ex. : il s’en moque éperdument; il ne s’en fait pas. </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6"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a:bodyPr>
          <a:lstStyle/>
          <a:p>
            <a:r>
              <a:rPr lang="fr-FR" sz="3600" dirty="0" smtClean="0"/>
              <a:t>Sans et s’en – complétez </a:t>
            </a:r>
            <a:endParaRPr lang="fr-FR" sz="3600" dirty="0"/>
          </a:p>
        </p:txBody>
      </p:sp>
      <p:sp>
        <p:nvSpPr>
          <p:cNvPr id="3" name="Espace réservé du contenu 2"/>
          <p:cNvSpPr>
            <a:spLocks noGrp="1"/>
          </p:cNvSpPr>
          <p:nvPr>
            <p:ph idx="1"/>
          </p:nvPr>
        </p:nvSpPr>
        <p:spPr>
          <a:xfrm>
            <a:off x="457200" y="1628800"/>
            <a:ext cx="8229600" cy="4695800"/>
          </a:xfrm>
        </p:spPr>
        <p:txBody>
          <a:bodyPr>
            <a:normAutofit/>
          </a:bodyPr>
          <a:lstStyle/>
          <a:p>
            <a:r>
              <a:rPr lang="fr-FR" dirty="0" smtClean="0">
                <a:solidFill>
                  <a:srgbClr val="0070C0"/>
                </a:solidFill>
              </a:rPr>
              <a:t>S       mes recommandations, ils ne s        seraient </a:t>
            </a:r>
            <a:r>
              <a:rPr lang="fr-FR" smtClean="0">
                <a:solidFill>
                  <a:srgbClr val="0070C0"/>
                </a:solidFill>
              </a:rPr>
              <a:t>pas doutés. </a:t>
            </a:r>
            <a:endParaRPr lang="fr-FR" dirty="0" smtClean="0">
              <a:solidFill>
                <a:srgbClr val="0070C0"/>
              </a:solidFill>
            </a:endParaRPr>
          </a:p>
          <a:p>
            <a:r>
              <a:rPr lang="fr-FR" dirty="0" smtClean="0">
                <a:solidFill>
                  <a:srgbClr val="0070C0"/>
                </a:solidFill>
              </a:rPr>
              <a:t>Tu as s        doute raison, mais ton partenaire ne s     soucie guère. </a:t>
            </a:r>
          </a:p>
          <a:p>
            <a:r>
              <a:rPr lang="fr-FR" dirty="0" smtClean="0">
                <a:solidFill>
                  <a:srgbClr val="0070C0"/>
                </a:solidFill>
              </a:rPr>
              <a:t>L’orage menaçait, mais il ne s       occupait pas, et continuait sa route s       dévier. </a:t>
            </a:r>
          </a:p>
          <a:p>
            <a:r>
              <a:rPr lang="fr-FR" dirty="0" smtClean="0">
                <a:solidFill>
                  <a:srgbClr val="0070C0"/>
                </a:solidFill>
              </a:rPr>
              <a:t>Il regarda la lettre s       l’ouvrir, et la jeta s		 hésitation. </a:t>
            </a:r>
          </a:p>
          <a:p>
            <a:r>
              <a:rPr lang="fr-FR" dirty="0" smtClean="0">
                <a:solidFill>
                  <a:srgbClr val="0070C0"/>
                </a:solidFill>
              </a:rPr>
              <a:t>Cet appareil ne fonctionne pas s	 pile, il est inutile d’essayer de s	 servir comme ça. </a:t>
            </a:r>
            <a:endParaRPr lang="fr-FR" dirty="0">
              <a:solidFill>
                <a:srgbClr val="0070C0"/>
              </a:solidFill>
            </a:endParaRPr>
          </a:p>
        </p:txBody>
      </p:sp>
      <p:sp>
        <p:nvSpPr>
          <p:cNvPr id="4" name="ZoneTexte 3"/>
          <p:cNvSpPr txBox="1"/>
          <p:nvPr/>
        </p:nvSpPr>
        <p:spPr>
          <a:xfrm>
            <a:off x="1547664" y="2564904"/>
            <a:ext cx="1152128" cy="461665"/>
          </a:xfrm>
          <a:prstGeom prst="rect">
            <a:avLst/>
          </a:prstGeom>
          <a:noFill/>
        </p:spPr>
        <p:txBody>
          <a:bodyPr wrap="square" rtlCol="0">
            <a:spAutoFit/>
          </a:bodyPr>
          <a:lstStyle/>
          <a:p>
            <a:r>
              <a:rPr lang="fr-FR" sz="2400" dirty="0" smtClean="0">
                <a:solidFill>
                  <a:srgbClr val="FF0000"/>
                </a:solidFill>
              </a:rPr>
              <a:t>sans</a:t>
            </a:r>
            <a:endParaRPr lang="fr-FR" sz="2400" dirty="0"/>
          </a:p>
        </p:txBody>
      </p:sp>
      <p:sp>
        <p:nvSpPr>
          <p:cNvPr id="5" name="ZoneTexte 4"/>
          <p:cNvSpPr txBox="1"/>
          <p:nvPr/>
        </p:nvSpPr>
        <p:spPr>
          <a:xfrm>
            <a:off x="2483768" y="5517232"/>
            <a:ext cx="697627" cy="461665"/>
          </a:xfrm>
          <a:prstGeom prst="rect">
            <a:avLst/>
          </a:prstGeom>
          <a:noFill/>
        </p:spPr>
        <p:txBody>
          <a:bodyPr wrap="none" rtlCol="0">
            <a:spAutoFit/>
          </a:bodyPr>
          <a:lstStyle/>
          <a:p>
            <a:r>
              <a:rPr lang="fr-FR" sz="2400" dirty="0" smtClean="0">
                <a:solidFill>
                  <a:srgbClr val="FF0000"/>
                </a:solidFill>
              </a:rPr>
              <a:t>s'en</a:t>
            </a:r>
            <a:endParaRPr lang="fr-FR" sz="2400" dirty="0"/>
          </a:p>
        </p:txBody>
      </p:sp>
      <p:sp>
        <p:nvSpPr>
          <p:cNvPr id="7" name="ZoneTexte 6"/>
          <p:cNvSpPr txBox="1"/>
          <p:nvPr/>
        </p:nvSpPr>
        <p:spPr>
          <a:xfrm>
            <a:off x="755576" y="1628800"/>
            <a:ext cx="1152128" cy="461665"/>
          </a:xfrm>
          <a:prstGeom prst="rect">
            <a:avLst/>
          </a:prstGeom>
          <a:noFill/>
        </p:spPr>
        <p:txBody>
          <a:bodyPr wrap="square" rtlCol="0">
            <a:spAutoFit/>
          </a:bodyPr>
          <a:lstStyle/>
          <a:p>
            <a:r>
              <a:rPr lang="fr-FR" sz="2400" dirty="0" smtClean="0">
                <a:solidFill>
                  <a:srgbClr val="FF0000"/>
                </a:solidFill>
              </a:rPr>
              <a:t>Sans</a:t>
            </a:r>
            <a:endParaRPr lang="fr-FR" sz="2400" dirty="0"/>
          </a:p>
        </p:txBody>
      </p:sp>
      <p:sp>
        <p:nvSpPr>
          <p:cNvPr id="8" name="ZoneTexte 7"/>
          <p:cNvSpPr txBox="1"/>
          <p:nvPr/>
        </p:nvSpPr>
        <p:spPr>
          <a:xfrm>
            <a:off x="5724128" y="1628800"/>
            <a:ext cx="697627" cy="461665"/>
          </a:xfrm>
          <a:prstGeom prst="rect">
            <a:avLst/>
          </a:prstGeom>
          <a:noFill/>
        </p:spPr>
        <p:txBody>
          <a:bodyPr wrap="none" rtlCol="0">
            <a:spAutoFit/>
          </a:bodyPr>
          <a:lstStyle/>
          <a:p>
            <a:r>
              <a:rPr lang="fr-FR" sz="2400" dirty="0" smtClean="0">
                <a:solidFill>
                  <a:srgbClr val="FF0000"/>
                </a:solidFill>
              </a:rPr>
              <a:t>s'en</a:t>
            </a:r>
            <a:endParaRPr lang="fr-FR" sz="2400" dirty="0"/>
          </a:p>
        </p:txBody>
      </p:sp>
      <p:sp>
        <p:nvSpPr>
          <p:cNvPr id="9" name="ZoneTexte 8"/>
          <p:cNvSpPr txBox="1"/>
          <p:nvPr/>
        </p:nvSpPr>
        <p:spPr>
          <a:xfrm>
            <a:off x="5148064" y="5157192"/>
            <a:ext cx="1152128" cy="461665"/>
          </a:xfrm>
          <a:prstGeom prst="rect">
            <a:avLst/>
          </a:prstGeom>
          <a:noFill/>
        </p:spPr>
        <p:txBody>
          <a:bodyPr wrap="square" rtlCol="0">
            <a:spAutoFit/>
          </a:bodyPr>
          <a:lstStyle/>
          <a:p>
            <a:r>
              <a:rPr lang="fr-FR" sz="2400" dirty="0" smtClean="0">
                <a:solidFill>
                  <a:srgbClr val="FF0000"/>
                </a:solidFill>
              </a:rPr>
              <a:t>sans</a:t>
            </a:r>
            <a:endParaRPr lang="fr-FR" sz="2400" dirty="0"/>
          </a:p>
        </p:txBody>
      </p:sp>
      <p:sp>
        <p:nvSpPr>
          <p:cNvPr id="10" name="ZoneTexte 9"/>
          <p:cNvSpPr txBox="1"/>
          <p:nvPr/>
        </p:nvSpPr>
        <p:spPr>
          <a:xfrm>
            <a:off x="7524328" y="2564904"/>
            <a:ext cx="697627" cy="461665"/>
          </a:xfrm>
          <a:prstGeom prst="rect">
            <a:avLst/>
          </a:prstGeom>
          <a:noFill/>
        </p:spPr>
        <p:txBody>
          <a:bodyPr wrap="none" rtlCol="0">
            <a:spAutoFit/>
          </a:bodyPr>
          <a:lstStyle/>
          <a:p>
            <a:r>
              <a:rPr lang="fr-FR" sz="2400" dirty="0" smtClean="0">
                <a:solidFill>
                  <a:srgbClr val="FF0000"/>
                </a:solidFill>
              </a:rPr>
              <a:t>s'en</a:t>
            </a:r>
            <a:endParaRPr lang="fr-FR" sz="2400" dirty="0"/>
          </a:p>
        </p:txBody>
      </p:sp>
      <p:sp>
        <p:nvSpPr>
          <p:cNvPr id="11" name="ZoneTexte 10"/>
          <p:cNvSpPr txBox="1"/>
          <p:nvPr/>
        </p:nvSpPr>
        <p:spPr>
          <a:xfrm>
            <a:off x="4788024" y="3429000"/>
            <a:ext cx="697627" cy="461665"/>
          </a:xfrm>
          <a:prstGeom prst="rect">
            <a:avLst/>
          </a:prstGeom>
          <a:noFill/>
        </p:spPr>
        <p:txBody>
          <a:bodyPr wrap="none" rtlCol="0">
            <a:spAutoFit/>
          </a:bodyPr>
          <a:lstStyle/>
          <a:p>
            <a:r>
              <a:rPr lang="fr-FR" sz="2400" dirty="0" smtClean="0">
                <a:solidFill>
                  <a:srgbClr val="FF0000"/>
                </a:solidFill>
              </a:rPr>
              <a:t>s'en</a:t>
            </a:r>
            <a:endParaRPr lang="fr-FR" sz="2400" dirty="0"/>
          </a:p>
        </p:txBody>
      </p:sp>
      <p:sp>
        <p:nvSpPr>
          <p:cNvPr id="12" name="ZoneTexte 11"/>
          <p:cNvSpPr txBox="1"/>
          <p:nvPr/>
        </p:nvSpPr>
        <p:spPr>
          <a:xfrm>
            <a:off x="3491880" y="3789040"/>
            <a:ext cx="1152128" cy="461665"/>
          </a:xfrm>
          <a:prstGeom prst="rect">
            <a:avLst/>
          </a:prstGeom>
          <a:noFill/>
        </p:spPr>
        <p:txBody>
          <a:bodyPr wrap="square" rtlCol="0">
            <a:spAutoFit/>
          </a:bodyPr>
          <a:lstStyle/>
          <a:p>
            <a:r>
              <a:rPr lang="fr-FR" sz="2400" dirty="0" smtClean="0">
                <a:solidFill>
                  <a:srgbClr val="FF0000"/>
                </a:solidFill>
              </a:rPr>
              <a:t>sans</a:t>
            </a:r>
            <a:endParaRPr lang="fr-FR" sz="2400" dirty="0"/>
          </a:p>
        </p:txBody>
      </p:sp>
      <p:sp>
        <p:nvSpPr>
          <p:cNvPr id="13" name="ZoneTexte 12"/>
          <p:cNvSpPr txBox="1"/>
          <p:nvPr/>
        </p:nvSpPr>
        <p:spPr>
          <a:xfrm>
            <a:off x="3347864" y="4221088"/>
            <a:ext cx="1152128" cy="461665"/>
          </a:xfrm>
          <a:prstGeom prst="rect">
            <a:avLst/>
          </a:prstGeom>
          <a:noFill/>
        </p:spPr>
        <p:txBody>
          <a:bodyPr wrap="square" rtlCol="0">
            <a:spAutoFit/>
          </a:bodyPr>
          <a:lstStyle/>
          <a:p>
            <a:r>
              <a:rPr lang="fr-FR" sz="2400" dirty="0" smtClean="0">
                <a:solidFill>
                  <a:srgbClr val="FF0000"/>
                </a:solidFill>
              </a:rPr>
              <a:t>sans</a:t>
            </a:r>
            <a:endParaRPr lang="fr-FR" sz="2400" dirty="0"/>
          </a:p>
        </p:txBody>
      </p:sp>
      <p:sp>
        <p:nvSpPr>
          <p:cNvPr id="14" name="ZoneTexte 13"/>
          <p:cNvSpPr txBox="1"/>
          <p:nvPr/>
        </p:nvSpPr>
        <p:spPr>
          <a:xfrm>
            <a:off x="6516216" y="4293096"/>
            <a:ext cx="761747" cy="461665"/>
          </a:xfrm>
          <a:prstGeom prst="rect">
            <a:avLst/>
          </a:prstGeom>
          <a:noFill/>
        </p:spPr>
        <p:txBody>
          <a:bodyPr wrap="none" rtlCol="0">
            <a:spAutoFit/>
          </a:bodyPr>
          <a:lstStyle/>
          <a:p>
            <a:r>
              <a:rPr lang="fr-FR" sz="2400" dirty="0" smtClean="0">
                <a:solidFill>
                  <a:srgbClr val="FF0000"/>
                </a:solidFill>
              </a:rPr>
              <a:t>sans</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circle(in)">
                                      <p:cBhvr>
                                        <p:cTn id="24" dur="2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circle(in)">
                                      <p:cBhvr>
                                        <p:cTn id="41" dur="2000"/>
                                        <p:tgtEl>
                                          <p:spTgt spid="3">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ppt_x"/>
                                          </p:val>
                                        </p:tav>
                                        <p:tav tm="100000">
                                          <p:val>
                                            <p:strVal val="#ppt_x"/>
                                          </p:val>
                                        </p:tav>
                                      </p:tavLst>
                                    </p:anim>
                                    <p:anim calcmode="lin" valueType="num">
                                      <p:cBhvr additive="base">
                                        <p:cTn id="4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6" presetClass="entr" presetSubtype="16" fill="hold" grpId="0" nodeType="clickEffect">
                                  <p:stCondLst>
                                    <p:cond delay="0"/>
                                  </p:stCondLst>
                                  <p:childTnLst>
                                    <p:set>
                                      <p:cBhvr>
                                        <p:cTn id="57" dur="1" fill="hold">
                                          <p:stCondLst>
                                            <p:cond delay="0"/>
                                          </p:stCondLst>
                                        </p:cTn>
                                        <p:tgtEl>
                                          <p:spTgt spid="3">
                                            <p:txEl>
                                              <p:pRg st="3" end="3"/>
                                            </p:txEl>
                                          </p:spTgt>
                                        </p:tgtEl>
                                        <p:attrNameLst>
                                          <p:attrName>style.visibility</p:attrName>
                                        </p:attrNameLst>
                                      </p:cBhvr>
                                      <p:to>
                                        <p:strVal val="visible"/>
                                      </p:to>
                                    </p:set>
                                    <p:animEffect transition="in" filter="circle(in)">
                                      <p:cBhvr>
                                        <p:cTn id="58" dur="2000"/>
                                        <p:tgtEl>
                                          <p:spTgt spid="3">
                                            <p:txEl>
                                              <p:pRg st="3" end="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ppt_x"/>
                                          </p:val>
                                        </p:tav>
                                        <p:tav tm="100000">
                                          <p:val>
                                            <p:strVal val="#ppt_x"/>
                                          </p:val>
                                        </p:tav>
                                      </p:tavLst>
                                    </p:anim>
                                    <p:anim calcmode="lin" valueType="num">
                                      <p:cBhvr additive="base">
                                        <p:cTn id="6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6" presetClass="entr" presetSubtype="16" fill="hold" grpId="0"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animEffect transition="in" filter="circle(in)">
                                      <p:cBhvr>
                                        <p:cTn id="75" dur="2000"/>
                                        <p:tgtEl>
                                          <p:spTgt spid="3">
                                            <p:txEl>
                                              <p:pRg st="4" end="4"/>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9"/>
                                        </p:tgtEl>
                                        <p:attrNameLst>
                                          <p:attrName>style.visibility</p:attrName>
                                        </p:attrNameLst>
                                      </p:cBhvr>
                                      <p:to>
                                        <p:strVal val="visible"/>
                                      </p:to>
                                    </p:set>
                                    <p:anim calcmode="lin" valueType="num">
                                      <p:cBhvr additive="base">
                                        <p:cTn id="80" dur="500" fill="hold"/>
                                        <p:tgtEl>
                                          <p:spTgt spid="9"/>
                                        </p:tgtEl>
                                        <p:attrNameLst>
                                          <p:attrName>ppt_x</p:attrName>
                                        </p:attrNameLst>
                                      </p:cBhvr>
                                      <p:tavLst>
                                        <p:tav tm="0">
                                          <p:val>
                                            <p:strVal val="#ppt_x"/>
                                          </p:val>
                                        </p:tav>
                                        <p:tav tm="100000">
                                          <p:val>
                                            <p:strVal val="#ppt_x"/>
                                          </p:val>
                                        </p:tav>
                                      </p:tavLst>
                                    </p:anim>
                                    <p:anim calcmode="lin" valueType="num">
                                      <p:cBhvr additive="base">
                                        <p:cTn id="8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5"/>
                                        </p:tgtEl>
                                        <p:attrNameLst>
                                          <p:attrName>style.visibility</p:attrName>
                                        </p:attrNameLst>
                                      </p:cBhvr>
                                      <p:to>
                                        <p:strVal val="visible"/>
                                      </p:to>
                                    </p:set>
                                    <p:anim calcmode="lin" valueType="num">
                                      <p:cBhvr additive="base">
                                        <p:cTn id="86" dur="500" fill="hold"/>
                                        <p:tgtEl>
                                          <p:spTgt spid="5"/>
                                        </p:tgtEl>
                                        <p:attrNameLst>
                                          <p:attrName>ppt_x</p:attrName>
                                        </p:attrNameLst>
                                      </p:cBhvr>
                                      <p:tavLst>
                                        <p:tav tm="0">
                                          <p:val>
                                            <p:strVal val="#ppt_x"/>
                                          </p:val>
                                        </p:tav>
                                        <p:tav tm="100000">
                                          <p:val>
                                            <p:strVal val="#ppt_x"/>
                                          </p:val>
                                        </p:tav>
                                      </p:tavLst>
                                    </p:anim>
                                    <p:anim calcmode="lin" valueType="num">
                                      <p:cBhvr additive="base">
                                        <p:cTn id="8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7" grpId="0"/>
      <p:bldP spid="8" grpId="0"/>
      <p:bldP spid="9" grpId="0"/>
      <p:bldP spid="10" grpId="0"/>
      <p:bldP spid="11" grpId="0"/>
      <p:bldP spid="12" grpId="0"/>
      <p:bldP spid="13"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r>
              <a:rPr lang="fr-FR" dirty="0" smtClean="0"/>
              <a:t>Tout et tous</a:t>
            </a:r>
            <a:endParaRPr lang="fr-FR" dirty="0"/>
          </a:p>
        </p:txBody>
      </p:sp>
      <p:sp>
        <p:nvSpPr>
          <p:cNvPr id="3" name="Espace réservé du contenu 2"/>
          <p:cNvSpPr>
            <a:spLocks noGrp="1"/>
          </p:cNvSpPr>
          <p:nvPr>
            <p:ph idx="1"/>
          </p:nvPr>
        </p:nvSpPr>
        <p:spPr>
          <a:xfrm>
            <a:off x="457200" y="1484784"/>
            <a:ext cx="8229600" cy="4839816"/>
          </a:xfrm>
        </p:spPr>
        <p:txBody>
          <a:bodyPr>
            <a:normAutofit fontScale="85000" lnSpcReduction="10000"/>
          </a:bodyPr>
          <a:lstStyle/>
          <a:p>
            <a:r>
              <a:rPr lang="fr-FR" dirty="0" smtClean="0"/>
              <a:t>Tout est un adverbe quand il est placé devant un adjectif ou un autre adverbe. Dans ce cas il est invariable.</a:t>
            </a:r>
          </a:p>
          <a:p>
            <a:r>
              <a:rPr lang="fr-FR" dirty="0" smtClean="0"/>
              <a:t>Exemples : ils sont tout bronzés. Elles sont tout admiratives.</a:t>
            </a:r>
          </a:p>
          <a:p>
            <a:r>
              <a:rPr lang="fr-FR" dirty="0" smtClean="0"/>
              <a:t>Cependant, s’il est placé devant un adjectif féminin commençant par une consonne, il s’accorde, par euphonie : la ville est toute blanche.</a:t>
            </a:r>
          </a:p>
          <a:p>
            <a:r>
              <a:rPr lang="fr-FR" dirty="0" smtClean="0"/>
              <a:t>Mais il peut également être pronom indéfini, et désigner un groupe de personnes.</a:t>
            </a:r>
          </a:p>
          <a:p>
            <a:r>
              <a:rPr lang="fr-FR" dirty="0" smtClean="0"/>
              <a:t>Exemples : ils sont tous bronzés. Elles sont toutes heureuses.</a:t>
            </a:r>
          </a:p>
          <a:p>
            <a:r>
              <a:rPr lang="fr-FR" dirty="0" smtClean="0"/>
              <a:t>Tout peut être un adjectif quand il se rapporte à un nom, et dans ce cas il s’accorde avec lui.</a:t>
            </a:r>
          </a:p>
          <a:p>
            <a:r>
              <a:rPr lang="fr-FR" dirty="0" smtClean="0"/>
              <a:t>Exemple : le tribunal a rejeté toutes ses demandes.</a:t>
            </a:r>
          </a:p>
          <a:p>
            <a:r>
              <a:rPr lang="fr-FR" dirty="0" smtClean="0"/>
              <a:t> C’est la voiture qui me convient le mieux, sous tous les rapports.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heckerboard(across)">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a:bodyPr>
          <a:lstStyle/>
          <a:p>
            <a:r>
              <a:rPr lang="fr-FR" sz="3200" dirty="0" smtClean="0"/>
              <a:t>Tout et tous – mettez les bonnes terminaisons.</a:t>
            </a:r>
            <a:endParaRPr lang="fr-FR" sz="3200" dirty="0"/>
          </a:p>
        </p:txBody>
      </p:sp>
      <p:sp>
        <p:nvSpPr>
          <p:cNvPr id="3" name="Espace réservé du contenu 2"/>
          <p:cNvSpPr>
            <a:spLocks noGrp="1"/>
          </p:cNvSpPr>
          <p:nvPr>
            <p:ph idx="1"/>
          </p:nvPr>
        </p:nvSpPr>
        <p:spPr>
          <a:xfrm>
            <a:off x="457200" y="1556792"/>
            <a:ext cx="8229600" cy="4767808"/>
          </a:xfrm>
        </p:spPr>
        <p:txBody>
          <a:bodyPr>
            <a:normAutofit fontScale="85000" lnSpcReduction="20000"/>
          </a:bodyPr>
          <a:lstStyle/>
          <a:p>
            <a:r>
              <a:rPr lang="fr-FR" dirty="0" err="1" smtClean="0"/>
              <a:t>Tou</a:t>
            </a:r>
            <a:r>
              <a:rPr lang="fr-FR" dirty="0" smtClean="0"/>
              <a:t> le village est en fête.</a:t>
            </a:r>
          </a:p>
          <a:p>
            <a:r>
              <a:rPr lang="fr-FR" dirty="0" smtClean="0">
                <a:solidFill>
                  <a:srgbClr val="00B050"/>
                </a:solidFill>
              </a:rPr>
              <a:t>Tout</a:t>
            </a:r>
            <a:r>
              <a:rPr lang="fr-FR" dirty="0" smtClean="0"/>
              <a:t> le village est en fête.</a:t>
            </a:r>
          </a:p>
          <a:p>
            <a:r>
              <a:rPr lang="fr-FR" dirty="0" smtClean="0"/>
              <a:t>Je n’ai rien à faire de </a:t>
            </a:r>
            <a:r>
              <a:rPr lang="fr-FR" dirty="0" err="1" smtClean="0"/>
              <a:t>tou</a:t>
            </a:r>
            <a:r>
              <a:rPr lang="fr-FR" dirty="0" smtClean="0"/>
              <a:t> vos remarques.</a:t>
            </a:r>
          </a:p>
          <a:p>
            <a:r>
              <a:rPr lang="fr-FR" dirty="0" smtClean="0"/>
              <a:t>Je n’ai rien à faire de </a:t>
            </a:r>
            <a:r>
              <a:rPr lang="fr-FR" dirty="0" smtClean="0">
                <a:solidFill>
                  <a:srgbClr val="00B050"/>
                </a:solidFill>
              </a:rPr>
              <a:t>toutes</a:t>
            </a:r>
            <a:r>
              <a:rPr lang="fr-FR" dirty="0" smtClean="0"/>
              <a:t> vos remarques.</a:t>
            </a:r>
          </a:p>
          <a:p>
            <a:r>
              <a:rPr lang="fr-FR" dirty="0" err="1" smtClean="0"/>
              <a:t>Tou</a:t>
            </a:r>
            <a:r>
              <a:rPr lang="fr-FR" dirty="0" smtClean="0"/>
              <a:t> faute sera sanctionnée.</a:t>
            </a:r>
          </a:p>
          <a:p>
            <a:r>
              <a:rPr lang="fr-FR" dirty="0" smtClean="0">
                <a:solidFill>
                  <a:srgbClr val="00B050"/>
                </a:solidFill>
              </a:rPr>
              <a:t>Toute</a:t>
            </a:r>
            <a:r>
              <a:rPr lang="fr-FR" dirty="0" smtClean="0"/>
              <a:t> faute sera sanctionnée.</a:t>
            </a:r>
          </a:p>
          <a:p>
            <a:r>
              <a:rPr lang="fr-FR" dirty="0" smtClean="0"/>
              <a:t>Elle était </a:t>
            </a:r>
            <a:r>
              <a:rPr lang="fr-FR" dirty="0" err="1" smtClean="0"/>
              <a:t>tou</a:t>
            </a:r>
            <a:r>
              <a:rPr lang="fr-FR" dirty="0" smtClean="0"/>
              <a:t> étonnée.</a:t>
            </a:r>
          </a:p>
          <a:p>
            <a:r>
              <a:rPr lang="fr-FR" dirty="0" smtClean="0"/>
              <a:t>Elle était </a:t>
            </a:r>
            <a:r>
              <a:rPr lang="fr-FR" dirty="0" smtClean="0">
                <a:solidFill>
                  <a:srgbClr val="00B050"/>
                </a:solidFill>
              </a:rPr>
              <a:t>tout</a:t>
            </a:r>
            <a:r>
              <a:rPr lang="fr-FR" dirty="0" smtClean="0"/>
              <a:t> étonnée.</a:t>
            </a:r>
          </a:p>
          <a:p>
            <a:r>
              <a:rPr lang="fr-FR" dirty="0" smtClean="0"/>
              <a:t>Je suis d’accord avec vous sur </a:t>
            </a:r>
            <a:r>
              <a:rPr lang="fr-FR" dirty="0" err="1" smtClean="0"/>
              <a:t>tou</a:t>
            </a:r>
            <a:r>
              <a:rPr lang="fr-FR" dirty="0" smtClean="0"/>
              <a:t> les points.</a:t>
            </a:r>
          </a:p>
          <a:p>
            <a:r>
              <a:rPr lang="fr-FR" dirty="0" smtClean="0"/>
              <a:t>Je suis d’accord avec vous sur </a:t>
            </a:r>
            <a:r>
              <a:rPr lang="fr-FR" dirty="0" smtClean="0">
                <a:solidFill>
                  <a:srgbClr val="00B050"/>
                </a:solidFill>
              </a:rPr>
              <a:t>tous</a:t>
            </a:r>
            <a:r>
              <a:rPr lang="fr-FR" dirty="0" smtClean="0"/>
              <a:t> les points.</a:t>
            </a:r>
          </a:p>
          <a:p>
            <a:r>
              <a:rPr lang="fr-FR" dirty="0" smtClean="0"/>
              <a:t>Écrivez-moi cela en </a:t>
            </a:r>
            <a:r>
              <a:rPr lang="fr-FR" dirty="0" err="1" smtClean="0"/>
              <a:t>tou</a:t>
            </a:r>
            <a:r>
              <a:rPr lang="fr-FR" dirty="0" smtClean="0"/>
              <a:t> lettres.</a:t>
            </a:r>
          </a:p>
          <a:p>
            <a:r>
              <a:rPr lang="fr-FR" dirty="0" smtClean="0"/>
              <a:t>Écrivez-moi cela en </a:t>
            </a:r>
            <a:r>
              <a:rPr lang="fr-FR" dirty="0" smtClean="0">
                <a:solidFill>
                  <a:srgbClr val="00B050"/>
                </a:solidFill>
              </a:rPr>
              <a:t>toutes</a:t>
            </a:r>
            <a:r>
              <a:rPr lang="fr-FR" dirty="0" smtClean="0"/>
              <a:t> lettres.</a:t>
            </a:r>
          </a:p>
          <a:p>
            <a:r>
              <a:rPr lang="fr-FR" dirty="0" err="1" smtClean="0"/>
              <a:t>Tou</a:t>
            </a:r>
            <a:r>
              <a:rPr lang="fr-FR" dirty="0" smtClean="0"/>
              <a:t> les étudiants ont réussi leur examen.</a:t>
            </a:r>
          </a:p>
          <a:p>
            <a:r>
              <a:rPr lang="fr-FR" dirty="0" smtClean="0">
                <a:solidFill>
                  <a:srgbClr val="00B050"/>
                </a:solidFill>
              </a:rPr>
              <a:t>Tous</a:t>
            </a:r>
            <a:r>
              <a:rPr lang="fr-FR" dirty="0" smtClean="0"/>
              <a:t> les étudiants ont réussi leur examen.</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heckerboard(across)">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heckerboard(across)">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checkerboard(across)">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checkerboard(across)">
                                      <p:cBhvr>
                                        <p:cTn id="67" dur="5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checkerboard(across)">
                                      <p:cBhvr>
                                        <p:cTn id="72"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r>
              <a:rPr lang="fr-FR" dirty="0" smtClean="0"/>
              <a:t>Quoique – quoi que</a:t>
            </a:r>
            <a:endParaRPr lang="fr-FR" dirty="0"/>
          </a:p>
        </p:txBody>
      </p:sp>
      <p:sp>
        <p:nvSpPr>
          <p:cNvPr id="3" name="Espace réservé du contenu 2"/>
          <p:cNvSpPr>
            <a:spLocks noGrp="1"/>
          </p:cNvSpPr>
          <p:nvPr>
            <p:ph idx="1"/>
          </p:nvPr>
        </p:nvSpPr>
        <p:spPr>
          <a:xfrm>
            <a:off x="457200" y="1484784"/>
            <a:ext cx="8229600" cy="4839816"/>
          </a:xfrm>
        </p:spPr>
        <p:txBody>
          <a:bodyPr>
            <a:normAutofit lnSpcReduction="10000"/>
          </a:bodyPr>
          <a:lstStyle/>
          <a:p>
            <a:r>
              <a:rPr lang="fr-FR" dirty="0" smtClean="0"/>
              <a:t>‘Quoique’ est une conjonction de subordination, introduisant une subordonnée d’opposition. Elle est synonyme de ‘bien que’. Ces deux conjonctions sont obligatoirement suivies du subjonctif.</a:t>
            </a:r>
          </a:p>
          <a:p>
            <a:r>
              <a:rPr lang="fr-FR" dirty="0" smtClean="0"/>
              <a:t>Il travaille toujours, quoiqu’il ait fait fortune. (bien qu’il ait fait fortune).</a:t>
            </a:r>
          </a:p>
          <a:p>
            <a:r>
              <a:rPr lang="fr-FR" dirty="0" smtClean="0"/>
              <a:t>‘Quoi que’ est une locution formée de deux pronoms relatifs, le premier étant indéfini, et l’antécédent du deuxième ; l’ensemble de la locution signifie </a:t>
            </a:r>
            <a:r>
              <a:rPr lang="fr-FR" smtClean="0"/>
              <a:t>‘quelle que </a:t>
            </a:r>
            <a:r>
              <a:rPr lang="fr-FR" dirty="0" smtClean="0"/>
              <a:t>soit la chose que’.</a:t>
            </a:r>
          </a:p>
          <a:p>
            <a:r>
              <a:rPr lang="fr-FR" dirty="0" smtClean="0"/>
              <a:t>Quoi que tu dises, je ne changerai pas d’avis. (Quelle que soit la chose que tu dises…).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r>
              <a:rPr lang="fr-FR" dirty="0" smtClean="0"/>
              <a:t>Quoique – quoi que</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solidFill>
                  <a:srgbClr val="0070C0"/>
                </a:solidFill>
              </a:rPr>
              <a:t>Q	       il dise, et q	  il soit mon chef, je n’obéirai pas.</a:t>
            </a:r>
          </a:p>
          <a:p>
            <a:r>
              <a:rPr lang="fr-FR" dirty="0" smtClean="0">
                <a:solidFill>
                  <a:srgbClr val="0070C0"/>
                </a:solidFill>
              </a:rPr>
              <a:t>Q                 je l’aime beaucoup, je n’inviterai pas ma belle-mère, q             en pense ma femme.</a:t>
            </a:r>
          </a:p>
          <a:p>
            <a:r>
              <a:rPr lang="fr-FR" dirty="0" smtClean="0">
                <a:solidFill>
                  <a:srgbClr val="0070C0"/>
                </a:solidFill>
              </a:rPr>
              <a:t>Q             il fasse, ce père n’obtient rien de ses enfants,         q               ils soient très gentils.</a:t>
            </a:r>
          </a:p>
          <a:p>
            <a:r>
              <a:rPr lang="fr-FR" dirty="0" smtClean="0">
                <a:solidFill>
                  <a:srgbClr val="0070C0"/>
                </a:solidFill>
              </a:rPr>
              <a:t>Les gens n’aiment pas les cafards, q              ils soient très utiles..</a:t>
            </a:r>
          </a:p>
          <a:p>
            <a:r>
              <a:rPr lang="fr-FR" dirty="0" smtClean="0">
                <a:solidFill>
                  <a:srgbClr val="0070C0"/>
                </a:solidFill>
              </a:rPr>
              <a:t>Le président continuera sa politique, q             en pensent les électeurs.</a:t>
            </a:r>
          </a:p>
          <a:p>
            <a:r>
              <a:rPr lang="fr-FR" dirty="0" smtClean="0">
                <a:solidFill>
                  <a:srgbClr val="0070C0"/>
                </a:solidFill>
              </a:rPr>
              <a:t>Ils ont divorcé, q              ils aient de nombreux enfants.</a:t>
            </a:r>
          </a:p>
          <a:p>
            <a:r>
              <a:rPr lang="fr-FR" dirty="0" smtClean="0">
                <a:solidFill>
                  <a:srgbClr val="0070C0"/>
                </a:solidFill>
              </a:rPr>
              <a:t>Q                  l’orage menace, et q              on lui dise, il veut tout de même sortir en mer.</a:t>
            </a:r>
          </a:p>
        </p:txBody>
      </p:sp>
      <p:sp>
        <p:nvSpPr>
          <p:cNvPr id="4" name="ZoneTexte 3"/>
          <p:cNvSpPr txBox="1"/>
          <p:nvPr/>
        </p:nvSpPr>
        <p:spPr>
          <a:xfrm>
            <a:off x="3131840" y="1844824"/>
            <a:ext cx="1800200" cy="461665"/>
          </a:xfrm>
          <a:prstGeom prst="rect">
            <a:avLst/>
          </a:prstGeom>
          <a:noFill/>
        </p:spPr>
        <p:txBody>
          <a:bodyPr wrap="square" rtlCol="0">
            <a:spAutoFit/>
          </a:bodyPr>
          <a:lstStyle/>
          <a:p>
            <a:r>
              <a:rPr lang="fr-FR" sz="2400" dirty="0" smtClean="0">
                <a:solidFill>
                  <a:srgbClr val="FF0000"/>
                </a:solidFill>
              </a:rPr>
              <a:t>quoiqu’</a:t>
            </a:r>
            <a:endParaRPr lang="fr-FR" sz="2400" dirty="0">
              <a:solidFill>
                <a:srgbClr val="FF0000"/>
              </a:solidFill>
            </a:endParaRPr>
          </a:p>
        </p:txBody>
      </p:sp>
      <p:sp>
        <p:nvSpPr>
          <p:cNvPr id="8" name="ZoneTexte 7"/>
          <p:cNvSpPr txBox="1"/>
          <p:nvPr/>
        </p:nvSpPr>
        <p:spPr>
          <a:xfrm>
            <a:off x="683568" y="1916832"/>
            <a:ext cx="1584176" cy="461665"/>
          </a:xfrm>
          <a:prstGeom prst="rect">
            <a:avLst/>
          </a:prstGeom>
          <a:noFill/>
        </p:spPr>
        <p:txBody>
          <a:bodyPr wrap="square" rtlCol="0">
            <a:spAutoFit/>
          </a:bodyPr>
          <a:lstStyle/>
          <a:p>
            <a:r>
              <a:rPr lang="fr-FR" sz="2400" dirty="0" smtClean="0">
                <a:solidFill>
                  <a:srgbClr val="FF0000"/>
                </a:solidFill>
              </a:rPr>
              <a:t>Quoi qu’</a:t>
            </a:r>
            <a:endParaRPr lang="fr-FR" sz="2400" dirty="0">
              <a:solidFill>
                <a:srgbClr val="FF0000"/>
              </a:solidFill>
            </a:endParaRPr>
          </a:p>
        </p:txBody>
      </p:sp>
      <p:sp>
        <p:nvSpPr>
          <p:cNvPr id="9" name="ZoneTexte 8"/>
          <p:cNvSpPr txBox="1"/>
          <p:nvPr/>
        </p:nvSpPr>
        <p:spPr>
          <a:xfrm>
            <a:off x="1547664" y="2564904"/>
            <a:ext cx="1584176" cy="461665"/>
          </a:xfrm>
          <a:prstGeom prst="rect">
            <a:avLst/>
          </a:prstGeom>
          <a:noFill/>
        </p:spPr>
        <p:txBody>
          <a:bodyPr wrap="square" rtlCol="0">
            <a:spAutoFit/>
          </a:bodyPr>
          <a:lstStyle/>
          <a:p>
            <a:r>
              <a:rPr lang="fr-FR" sz="2400" dirty="0" smtClean="0">
                <a:solidFill>
                  <a:srgbClr val="FF0000"/>
                </a:solidFill>
              </a:rPr>
              <a:t>quoi qu’</a:t>
            </a:r>
            <a:endParaRPr lang="fr-FR" sz="2400" dirty="0">
              <a:solidFill>
                <a:srgbClr val="FF0000"/>
              </a:solidFill>
            </a:endParaRPr>
          </a:p>
        </p:txBody>
      </p:sp>
      <p:sp>
        <p:nvSpPr>
          <p:cNvPr id="10" name="ZoneTexte 9"/>
          <p:cNvSpPr txBox="1"/>
          <p:nvPr/>
        </p:nvSpPr>
        <p:spPr>
          <a:xfrm>
            <a:off x="755576" y="2204864"/>
            <a:ext cx="1800200" cy="461665"/>
          </a:xfrm>
          <a:prstGeom prst="rect">
            <a:avLst/>
          </a:prstGeom>
          <a:noFill/>
        </p:spPr>
        <p:txBody>
          <a:bodyPr wrap="square" rtlCol="0">
            <a:spAutoFit/>
          </a:bodyPr>
          <a:lstStyle/>
          <a:p>
            <a:r>
              <a:rPr lang="fr-FR" sz="2400" dirty="0" smtClean="0">
                <a:solidFill>
                  <a:srgbClr val="FF0000"/>
                </a:solidFill>
              </a:rPr>
              <a:t>Quoique</a:t>
            </a:r>
            <a:endParaRPr lang="fr-FR" sz="2400" dirty="0">
              <a:solidFill>
                <a:srgbClr val="FF0000"/>
              </a:solidFill>
            </a:endParaRPr>
          </a:p>
        </p:txBody>
      </p:sp>
      <p:sp>
        <p:nvSpPr>
          <p:cNvPr id="11" name="ZoneTexte 7"/>
          <p:cNvSpPr txBox="1"/>
          <p:nvPr/>
        </p:nvSpPr>
        <p:spPr>
          <a:xfrm>
            <a:off x="755576" y="2924944"/>
            <a:ext cx="1584176" cy="461665"/>
          </a:xfrm>
          <a:prstGeom prst="rect">
            <a:avLst/>
          </a:prstGeom>
          <a:no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400" dirty="0" smtClean="0">
                <a:solidFill>
                  <a:srgbClr val="FF0000"/>
                </a:solidFill>
              </a:rPr>
              <a:t>Quoi qu’</a:t>
            </a:r>
            <a:endParaRPr lang="fr-FR" sz="2400" dirty="0">
              <a:solidFill>
                <a:srgbClr val="FF0000"/>
              </a:solidFill>
            </a:endParaRPr>
          </a:p>
        </p:txBody>
      </p:sp>
      <p:sp>
        <p:nvSpPr>
          <p:cNvPr id="12" name="ZoneTexte 11"/>
          <p:cNvSpPr txBox="1"/>
          <p:nvPr/>
        </p:nvSpPr>
        <p:spPr>
          <a:xfrm>
            <a:off x="755576" y="3212976"/>
            <a:ext cx="1800200" cy="461665"/>
          </a:xfrm>
          <a:prstGeom prst="rect">
            <a:avLst/>
          </a:prstGeom>
          <a:noFill/>
        </p:spPr>
        <p:txBody>
          <a:bodyPr wrap="square" rtlCol="0">
            <a:spAutoFit/>
          </a:bodyPr>
          <a:lstStyle/>
          <a:p>
            <a:r>
              <a:rPr lang="fr-FR" sz="2400" dirty="0" smtClean="0">
                <a:solidFill>
                  <a:srgbClr val="FF0000"/>
                </a:solidFill>
              </a:rPr>
              <a:t>quoiqu’</a:t>
            </a:r>
            <a:endParaRPr lang="fr-FR" sz="2400" dirty="0">
              <a:solidFill>
                <a:srgbClr val="FF0000"/>
              </a:solidFill>
            </a:endParaRPr>
          </a:p>
        </p:txBody>
      </p:sp>
      <p:sp>
        <p:nvSpPr>
          <p:cNvPr id="13" name="ZoneTexte 12"/>
          <p:cNvSpPr txBox="1"/>
          <p:nvPr/>
        </p:nvSpPr>
        <p:spPr>
          <a:xfrm>
            <a:off x="5076056" y="3501008"/>
            <a:ext cx="1728192" cy="461665"/>
          </a:xfrm>
          <a:prstGeom prst="rect">
            <a:avLst/>
          </a:prstGeom>
          <a:noFill/>
        </p:spPr>
        <p:txBody>
          <a:bodyPr wrap="square" rtlCol="0">
            <a:spAutoFit/>
          </a:bodyPr>
          <a:lstStyle/>
          <a:p>
            <a:r>
              <a:rPr lang="fr-FR" sz="2400" dirty="0" smtClean="0">
                <a:solidFill>
                  <a:srgbClr val="FF0000"/>
                </a:solidFill>
              </a:rPr>
              <a:t>quoiqu’</a:t>
            </a:r>
            <a:endParaRPr lang="fr-FR" sz="2400" dirty="0">
              <a:solidFill>
                <a:srgbClr val="FF0000"/>
              </a:solidFill>
            </a:endParaRPr>
          </a:p>
        </p:txBody>
      </p:sp>
      <p:sp>
        <p:nvSpPr>
          <p:cNvPr id="14" name="ZoneTexte 13"/>
          <p:cNvSpPr txBox="1"/>
          <p:nvPr/>
        </p:nvSpPr>
        <p:spPr>
          <a:xfrm>
            <a:off x="5580112" y="4221088"/>
            <a:ext cx="1800200" cy="461665"/>
          </a:xfrm>
          <a:prstGeom prst="rect">
            <a:avLst/>
          </a:prstGeom>
          <a:noFill/>
        </p:spPr>
        <p:txBody>
          <a:bodyPr wrap="square" rtlCol="0">
            <a:spAutoFit/>
          </a:bodyPr>
          <a:lstStyle/>
          <a:p>
            <a:r>
              <a:rPr lang="fr-FR" sz="2400" dirty="0" smtClean="0">
                <a:solidFill>
                  <a:srgbClr val="FF0000"/>
                </a:solidFill>
              </a:rPr>
              <a:t>quoi qu’</a:t>
            </a:r>
            <a:endParaRPr lang="fr-FR" sz="2400" dirty="0">
              <a:solidFill>
                <a:srgbClr val="FF0000"/>
              </a:solidFill>
            </a:endParaRPr>
          </a:p>
        </p:txBody>
      </p:sp>
      <p:sp>
        <p:nvSpPr>
          <p:cNvPr id="15" name="ZoneTexte 14"/>
          <p:cNvSpPr txBox="1"/>
          <p:nvPr/>
        </p:nvSpPr>
        <p:spPr>
          <a:xfrm>
            <a:off x="2699792" y="4869160"/>
            <a:ext cx="1800200" cy="461665"/>
          </a:xfrm>
          <a:prstGeom prst="rect">
            <a:avLst/>
          </a:prstGeom>
          <a:noFill/>
        </p:spPr>
        <p:txBody>
          <a:bodyPr wrap="square" rtlCol="0">
            <a:spAutoFit/>
          </a:bodyPr>
          <a:lstStyle/>
          <a:p>
            <a:r>
              <a:rPr lang="fr-FR" sz="2400" dirty="0" smtClean="0">
                <a:solidFill>
                  <a:srgbClr val="FF0000"/>
                </a:solidFill>
              </a:rPr>
              <a:t>quoiqu’</a:t>
            </a:r>
            <a:endParaRPr lang="fr-FR" sz="2400" dirty="0">
              <a:solidFill>
                <a:srgbClr val="FF0000"/>
              </a:solidFill>
            </a:endParaRPr>
          </a:p>
        </p:txBody>
      </p:sp>
      <p:sp>
        <p:nvSpPr>
          <p:cNvPr id="16" name="ZoneTexte 15"/>
          <p:cNvSpPr txBox="1"/>
          <p:nvPr/>
        </p:nvSpPr>
        <p:spPr>
          <a:xfrm>
            <a:off x="755576" y="5229200"/>
            <a:ext cx="1584176" cy="461665"/>
          </a:xfrm>
          <a:prstGeom prst="rect">
            <a:avLst/>
          </a:prstGeom>
          <a:noFill/>
        </p:spPr>
        <p:txBody>
          <a:bodyPr wrap="square" rtlCol="0">
            <a:spAutoFit/>
          </a:bodyPr>
          <a:lstStyle/>
          <a:p>
            <a:r>
              <a:rPr lang="fr-FR" sz="2400" dirty="0" smtClean="0">
                <a:solidFill>
                  <a:srgbClr val="FF0000"/>
                </a:solidFill>
              </a:rPr>
              <a:t>Quoique</a:t>
            </a:r>
            <a:endParaRPr lang="fr-FR" sz="2400" dirty="0">
              <a:solidFill>
                <a:srgbClr val="FF0000"/>
              </a:solidFill>
            </a:endParaRPr>
          </a:p>
        </p:txBody>
      </p:sp>
      <p:sp>
        <p:nvSpPr>
          <p:cNvPr id="17" name="ZoneTexte 7"/>
          <p:cNvSpPr txBox="1"/>
          <p:nvPr/>
        </p:nvSpPr>
        <p:spPr>
          <a:xfrm>
            <a:off x="4788024" y="5229200"/>
            <a:ext cx="1656184" cy="461665"/>
          </a:xfrm>
          <a:prstGeom prst="rect">
            <a:avLst/>
          </a:prstGeom>
          <a:no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400" dirty="0" smtClean="0">
                <a:solidFill>
                  <a:srgbClr val="FF0000"/>
                </a:solidFill>
              </a:rPr>
              <a:t>quoi qu’</a:t>
            </a:r>
            <a:endParaRPr lang="fr-F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circle(in)">
                                      <p:cBhvr>
                                        <p:cTn id="24" dur="2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circle(in)">
                                      <p:cBhvr>
                                        <p:cTn id="41" dur="2000"/>
                                        <p:tgtEl>
                                          <p:spTgt spid="3">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ppt_x"/>
                                          </p:val>
                                        </p:tav>
                                        <p:tav tm="100000">
                                          <p:val>
                                            <p:strVal val="#ppt_x"/>
                                          </p:val>
                                        </p:tav>
                                      </p:tavLst>
                                    </p:anim>
                                    <p:anim calcmode="lin" valueType="num">
                                      <p:cBhvr additive="base">
                                        <p:cTn id="4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6" presetClass="entr" presetSubtype="16" fill="hold" grpId="0" nodeType="clickEffect">
                                  <p:stCondLst>
                                    <p:cond delay="0"/>
                                  </p:stCondLst>
                                  <p:childTnLst>
                                    <p:set>
                                      <p:cBhvr>
                                        <p:cTn id="57" dur="1" fill="hold">
                                          <p:stCondLst>
                                            <p:cond delay="0"/>
                                          </p:stCondLst>
                                        </p:cTn>
                                        <p:tgtEl>
                                          <p:spTgt spid="3">
                                            <p:txEl>
                                              <p:pRg st="3" end="3"/>
                                            </p:txEl>
                                          </p:spTgt>
                                        </p:tgtEl>
                                        <p:attrNameLst>
                                          <p:attrName>style.visibility</p:attrName>
                                        </p:attrNameLst>
                                      </p:cBhvr>
                                      <p:to>
                                        <p:strVal val="visible"/>
                                      </p:to>
                                    </p:set>
                                    <p:animEffect transition="in" filter="circle(in)">
                                      <p:cBhvr>
                                        <p:cTn id="58" dur="2000"/>
                                        <p:tgtEl>
                                          <p:spTgt spid="3">
                                            <p:txEl>
                                              <p:pRg st="3" end="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ppt_x"/>
                                          </p:val>
                                        </p:tav>
                                        <p:tav tm="100000">
                                          <p:val>
                                            <p:strVal val="#ppt_x"/>
                                          </p:val>
                                        </p:tav>
                                      </p:tavLst>
                                    </p:anim>
                                    <p:anim calcmode="lin" valueType="num">
                                      <p:cBhvr additive="base">
                                        <p:cTn id="6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6" presetClass="entr" presetSubtype="16" fill="hold" grpId="0" nodeType="clickEffect">
                                  <p:stCondLst>
                                    <p:cond delay="0"/>
                                  </p:stCondLst>
                                  <p:childTnLst>
                                    <p:set>
                                      <p:cBhvr>
                                        <p:cTn id="68" dur="1" fill="hold">
                                          <p:stCondLst>
                                            <p:cond delay="0"/>
                                          </p:stCondLst>
                                        </p:cTn>
                                        <p:tgtEl>
                                          <p:spTgt spid="3">
                                            <p:txEl>
                                              <p:pRg st="4" end="4"/>
                                            </p:txEl>
                                          </p:spTgt>
                                        </p:tgtEl>
                                        <p:attrNameLst>
                                          <p:attrName>style.visibility</p:attrName>
                                        </p:attrNameLst>
                                      </p:cBhvr>
                                      <p:to>
                                        <p:strVal val="visible"/>
                                      </p:to>
                                    </p:set>
                                    <p:animEffect transition="in" filter="circle(in)">
                                      <p:cBhvr>
                                        <p:cTn id="69" dur="2000"/>
                                        <p:tgtEl>
                                          <p:spTgt spid="3">
                                            <p:txEl>
                                              <p:pRg st="4" end="4"/>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500" fill="hold"/>
                                        <p:tgtEl>
                                          <p:spTgt spid="14"/>
                                        </p:tgtEl>
                                        <p:attrNameLst>
                                          <p:attrName>ppt_x</p:attrName>
                                        </p:attrNameLst>
                                      </p:cBhvr>
                                      <p:tavLst>
                                        <p:tav tm="0">
                                          <p:val>
                                            <p:strVal val="#ppt_x"/>
                                          </p:val>
                                        </p:tav>
                                        <p:tav tm="100000">
                                          <p:val>
                                            <p:strVal val="#ppt_x"/>
                                          </p:val>
                                        </p:tav>
                                      </p:tavLst>
                                    </p:anim>
                                    <p:anim calcmode="lin" valueType="num">
                                      <p:cBhvr additive="base">
                                        <p:cTn id="7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6" presetClass="entr" presetSubtype="16" fill="hold" grpId="0" nodeType="clickEffect">
                                  <p:stCondLst>
                                    <p:cond delay="0"/>
                                  </p:stCondLst>
                                  <p:childTnLst>
                                    <p:set>
                                      <p:cBhvr>
                                        <p:cTn id="79" dur="1" fill="hold">
                                          <p:stCondLst>
                                            <p:cond delay="0"/>
                                          </p:stCondLst>
                                        </p:cTn>
                                        <p:tgtEl>
                                          <p:spTgt spid="3">
                                            <p:txEl>
                                              <p:pRg st="5" end="5"/>
                                            </p:txEl>
                                          </p:spTgt>
                                        </p:tgtEl>
                                        <p:attrNameLst>
                                          <p:attrName>style.visibility</p:attrName>
                                        </p:attrNameLst>
                                      </p:cBhvr>
                                      <p:to>
                                        <p:strVal val="visible"/>
                                      </p:to>
                                    </p:set>
                                    <p:animEffect transition="in" filter="circle(in)">
                                      <p:cBhvr>
                                        <p:cTn id="80" dur="2000"/>
                                        <p:tgtEl>
                                          <p:spTgt spid="3">
                                            <p:txEl>
                                              <p:pRg st="5" end="5"/>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5"/>
                                        </p:tgtEl>
                                        <p:attrNameLst>
                                          <p:attrName>style.visibility</p:attrName>
                                        </p:attrNameLst>
                                      </p:cBhvr>
                                      <p:to>
                                        <p:strVal val="visible"/>
                                      </p:to>
                                    </p:set>
                                    <p:anim calcmode="lin" valueType="num">
                                      <p:cBhvr additive="base">
                                        <p:cTn id="85" dur="500" fill="hold"/>
                                        <p:tgtEl>
                                          <p:spTgt spid="15"/>
                                        </p:tgtEl>
                                        <p:attrNameLst>
                                          <p:attrName>ppt_x</p:attrName>
                                        </p:attrNameLst>
                                      </p:cBhvr>
                                      <p:tavLst>
                                        <p:tav tm="0">
                                          <p:val>
                                            <p:strVal val="#ppt_x"/>
                                          </p:val>
                                        </p:tav>
                                        <p:tav tm="100000">
                                          <p:val>
                                            <p:strVal val="#ppt_x"/>
                                          </p:val>
                                        </p:tav>
                                      </p:tavLst>
                                    </p:anim>
                                    <p:anim calcmode="lin" valueType="num">
                                      <p:cBhvr additive="base">
                                        <p:cTn id="8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6" presetClass="entr" presetSubtype="16" fill="hold" grpId="0" nodeType="click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animEffect transition="in" filter="circle(in)">
                                      <p:cBhvr>
                                        <p:cTn id="91" dur="2000"/>
                                        <p:tgtEl>
                                          <p:spTgt spid="3">
                                            <p:txEl>
                                              <p:pRg st="6" end="6"/>
                                            </p:txEl>
                                          </p:spTgt>
                                        </p:tgtEl>
                                      </p:cBhvr>
                                    </p:animEffect>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additive="base">
                                        <p:cTn id="96" dur="500" fill="hold"/>
                                        <p:tgtEl>
                                          <p:spTgt spid="16"/>
                                        </p:tgtEl>
                                        <p:attrNameLst>
                                          <p:attrName>ppt_x</p:attrName>
                                        </p:attrNameLst>
                                      </p:cBhvr>
                                      <p:tavLst>
                                        <p:tav tm="0">
                                          <p:val>
                                            <p:strVal val="#ppt_x"/>
                                          </p:val>
                                        </p:tav>
                                        <p:tav tm="100000">
                                          <p:val>
                                            <p:strVal val="#ppt_x"/>
                                          </p:val>
                                        </p:tav>
                                      </p:tavLst>
                                    </p:anim>
                                    <p:anim calcmode="lin" valueType="num">
                                      <p:cBhvr additive="base">
                                        <p:cTn id="9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17"/>
                                        </p:tgtEl>
                                        <p:attrNameLst>
                                          <p:attrName>style.visibility</p:attrName>
                                        </p:attrNameLst>
                                      </p:cBhvr>
                                      <p:to>
                                        <p:strVal val="visible"/>
                                      </p:to>
                                    </p:set>
                                    <p:anim calcmode="lin" valueType="num">
                                      <p:cBhvr additive="base">
                                        <p:cTn id="102" dur="500" fill="hold"/>
                                        <p:tgtEl>
                                          <p:spTgt spid="17"/>
                                        </p:tgtEl>
                                        <p:attrNameLst>
                                          <p:attrName>ppt_x</p:attrName>
                                        </p:attrNameLst>
                                      </p:cBhvr>
                                      <p:tavLst>
                                        <p:tav tm="0">
                                          <p:val>
                                            <p:strVal val="#ppt_x"/>
                                          </p:val>
                                        </p:tav>
                                        <p:tav tm="100000">
                                          <p:val>
                                            <p:strVal val="#ppt_x"/>
                                          </p:val>
                                        </p:tav>
                                      </p:tavLst>
                                    </p:anim>
                                    <p:anim calcmode="lin" valueType="num">
                                      <p:cBhvr additive="base">
                                        <p:cTn id="10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p:bldP spid="8" grpId="0" uiExpand="1"/>
      <p:bldP spid="9" grpId="0" uiExpand="1"/>
      <p:bldP spid="10" grpId="0" uiExpand="1"/>
      <p:bldP spid="11" grpId="0" uiExpand="1"/>
      <p:bldP spid="12" grpId="0" uiExpand="1"/>
      <p:bldP spid="13" grpId="0" uiExpand="1"/>
      <p:bldP spid="14" grpId="0" uiExpand="1"/>
      <p:bldP spid="15" grpId="0"/>
      <p:bldP spid="16"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48680"/>
            <a:ext cx="8229600" cy="576064"/>
          </a:xfrm>
        </p:spPr>
        <p:txBody>
          <a:bodyPr>
            <a:normAutofit fontScale="90000"/>
          </a:bodyPr>
          <a:lstStyle/>
          <a:p>
            <a:r>
              <a:rPr lang="fr-FR" dirty="0" smtClean="0"/>
              <a:t>Navigant et naviguant </a:t>
            </a:r>
            <a:endParaRPr lang="fr-FR" dirty="0"/>
          </a:p>
        </p:txBody>
      </p:sp>
      <p:sp>
        <p:nvSpPr>
          <p:cNvPr id="3" name="Espace réservé du contenu 2"/>
          <p:cNvSpPr>
            <a:spLocks noGrp="1"/>
          </p:cNvSpPr>
          <p:nvPr>
            <p:ph idx="1"/>
          </p:nvPr>
        </p:nvSpPr>
        <p:spPr>
          <a:xfrm>
            <a:off x="457200" y="1268760"/>
            <a:ext cx="8229600" cy="5055840"/>
          </a:xfrm>
        </p:spPr>
        <p:txBody>
          <a:bodyPr>
            <a:normAutofit fontScale="85000" lnSpcReduction="10000"/>
          </a:bodyPr>
          <a:lstStyle/>
          <a:p>
            <a:r>
              <a:rPr lang="fr-FR" dirty="0" smtClean="0"/>
              <a:t>La lettre ‘g’, devant un ‘e’, se prononce ‘j’; mais elle prononce bien ‘g’ devant un ‘a’, comme dans « gage », ou « garage ». </a:t>
            </a:r>
          </a:p>
          <a:p>
            <a:r>
              <a:rPr lang="fr-FR" dirty="0" smtClean="0"/>
              <a:t>Donc, les adjectifs en ‘gant’, n’ont pas besoin de ‘u’ pour faire le son ‘g’, tandis que les verbes en ‘</a:t>
            </a:r>
            <a:r>
              <a:rPr lang="fr-FR" dirty="0" err="1" smtClean="0"/>
              <a:t>guer</a:t>
            </a:r>
            <a:r>
              <a:rPr lang="fr-FR" dirty="0" smtClean="0"/>
              <a:t>’ en ont besoin. On écrit donc ‘naviguer’, mais ‘navigant’, ‘navigable’, ‘navigateur’. </a:t>
            </a:r>
          </a:p>
          <a:p>
            <a:r>
              <a:rPr lang="fr-FR" dirty="0" smtClean="0"/>
              <a:t>Cependant les verbes en ‘</a:t>
            </a:r>
            <a:r>
              <a:rPr lang="fr-FR" dirty="0" err="1" smtClean="0"/>
              <a:t>guer</a:t>
            </a:r>
            <a:r>
              <a:rPr lang="fr-FR" dirty="0" smtClean="0"/>
              <a:t>’ conservent le ‘u’ à tous les temps, même au participe présent. On écrit donc ‘en naviguant’, au gérondif.</a:t>
            </a:r>
          </a:p>
          <a:p>
            <a:r>
              <a:rPr lang="fr-FR" dirty="0" smtClean="0"/>
              <a:t>Pour savoir s’il faut écrire ‘navigant’ ou ‘naviguant’, il faut donc se demander s’il s’agit de l’adjectif ou du participe: le premier qualifie un nom, le deuxième possède un sujet.</a:t>
            </a:r>
          </a:p>
          <a:p>
            <a:r>
              <a:rPr lang="fr-FR" dirty="0" smtClean="0"/>
              <a:t>Exemples : le personnel navigant; le bateau naviguant sur la mer.</a:t>
            </a:r>
          </a:p>
          <a:p>
            <a:r>
              <a:rPr lang="fr-FR" dirty="0" smtClean="0"/>
              <a:t>Exception à la règle : ‘distinguable’, qui évidemment se distingue!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564672"/>
          </a:xfrm>
        </p:spPr>
        <p:txBody>
          <a:bodyPr>
            <a:normAutofit fontScale="90000"/>
          </a:bodyPr>
          <a:lstStyle/>
          <a:p>
            <a:r>
              <a:rPr lang="fr-FR" sz="4000" dirty="0" smtClean="0"/>
              <a:t>Navigant et naviguant </a:t>
            </a:r>
            <a:endParaRPr lang="fr-FR" sz="4000" dirty="0"/>
          </a:p>
        </p:txBody>
      </p:sp>
      <p:sp>
        <p:nvSpPr>
          <p:cNvPr id="3" name="Espace réservé du contenu 2"/>
          <p:cNvSpPr>
            <a:spLocks noGrp="1"/>
          </p:cNvSpPr>
          <p:nvPr>
            <p:ph idx="1"/>
          </p:nvPr>
        </p:nvSpPr>
        <p:spPr>
          <a:xfrm>
            <a:off x="457200" y="1412776"/>
            <a:ext cx="8229600" cy="4911824"/>
          </a:xfrm>
        </p:spPr>
        <p:txBody>
          <a:bodyPr>
            <a:normAutofit lnSpcReduction="10000"/>
          </a:bodyPr>
          <a:lstStyle/>
          <a:p>
            <a:r>
              <a:rPr lang="fr-FR" dirty="0" smtClean="0"/>
              <a:t>Son esprit se </a:t>
            </a:r>
            <a:r>
              <a:rPr lang="fr-FR" dirty="0" err="1" smtClean="0"/>
              <a:t>fatig</a:t>
            </a:r>
            <a:r>
              <a:rPr lang="fr-FR" dirty="0" smtClean="0"/>
              <a:t>           avec tous ces exercices </a:t>
            </a:r>
            <a:r>
              <a:rPr lang="fr-FR" dirty="0" err="1" smtClean="0"/>
              <a:t>fatig</a:t>
            </a:r>
            <a:r>
              <a:rPr lang="fr-FR" dirty="0" smtClean="0"/>
              <a:t>       , il s’endormit.</a:t>
            </a:r>
          </a:p>
          <a:p>
            <a:r>
              <a:rPr lang="fr-FR" dirty="0" smtClean="0"/>
              <a:t>Il s’est ruiné en </a:t>
            </a:r>
            <a:r>
              <a:rPr lang="fr-FR" dirty="0" err="1" smtClean="0"/>
              <a:t>prodig</a:t>
            </a:r>
            <a:r>
              <a:rPr lang="fr-FR" dirty="0" smtClean="0"/>
              <a:t>          son argent.</a:t>
            </a:r>
          </a:p>
          <a:p>
            <a:r>
              <a:rPr lang="fr-FR" dirty="0" smtClean="0"/>
              <a:t>Il a cessé son travail, </a:t>
            </a:r>
            <a:r>
              <a:rPr lang="fr-FR" dirty="0" err="1" smtClean="0"/>
              <a:t>allég</a:t>
            </a:r>
            <a:r>
              <a:rPr lang="fr-FR" dirty="0" smtClean="0"/>
              <a:t>          sa fatigue.</a:t>
            </a:r>
          </a:p>
          <a:p>
            <a:r>
              <a:rPr lang="fr-FR" dirty="0" smtClean="0"/>
              <a:t>Il observait le navire </a:t>
            </a:r>
            <a:r>
              <a:rPr lang="fr-FR" dirty="0" err="1" smtClean="0"/>
              <a:t>larg</a:t>
            </a:r>
            <a:r>
              <a:rPr lang="fr-FR" dirty="0" smtClean="0"/>
              <a:t>           ses amarres.</a:t>
            </a:r>
          </a:p>
          <a:p>
            <a:r>
              <a:rPr lang="fr-FR" dirty="0" smtClean="0"/>
              <a:t>Ce garçon n’est rien d’autre qu’un </a:t>
            </a:r>
            <a:r>
              <a:rPr lang="fr-FR" dirty="0" err="1" smtClean="0"/>
              <a:t>intrig</a:t>
            </a:r>
            <a:r>
              <a:rPr lang="fr-FR" dirty="0" smtClean="0"/>
              <a:t>      .</a:t>
            </a:r>
          </a:p>
          <a:p>
            <a:r>
              <a:rPr lang="fr-FR" dirty="0" smtClean="0"/>
              <a:t>Cet orateur est véritablement </a:t>
            </a:r>
            <a:r>
              <a:rPr lang="fr-FR" dirty="0" err="1" smtClean="0"/>
              <a:t>subjug</a:t>
            </a:r>
            <a:r>
              <a:rPr lang="fr-FR" dirty="0" smtClean="0"/>
              <a:t>          .</a:t>
            </a:r>
          </a:p>
          <a:p>
            <a:r>
              <a:rPr lang="fr-FR" dirty="0" smtClean="0"/>
              <a:t>Il a détruit sa vie en se </a:t>
            </a:r>
            <a:r>
              <a:rPr lang="fr-FR" dirty="0" err="1" smtClean="0"/>
              <a:t>drog</a:t>
            </a:r>
            <a:r>
              <a:rPr lang="fr-FR" dirty="0" smtClean="0"/>
              <a:t>          .</a:t>
            </a:r>
          </a:p>
          <a:p>
            <a:r>
              <a:rPr lang="fr-FR" dirty="0" smtClean="0"/>
              <a:t>Il observait la voiture zigzag           dans les embouteillages.</a:t>
            </a:r>
          </a:p>
          <a:p>
            <a:r>
              <a:rPr lang="fr-FR" dirty="0" smtClean="0"/>
              <a:t>Il a acheté un magnifique cheval </a:t>
            </a:r>
            <a:r>
              <a:rPr lang="fr-FR" dirty="0" err="1" smtClean="0"/>
              <a:t>fring</a:t>
            </a:r>
            <a:r>
              <a:rPr lang="fr-FR" dirty="0" smtClean="0"/>
              <a:t>        .</a:t>
            </a:r>
          </a:p>
        </p:txBody>
      </p:sp>
      <p:sp>
        <p:nvSpPr>
          <p:cNvPr id="5" name="ZoneTexte 4"/>
          <p:cNvSpPr txBox="1"/>
          <p:nvPr/>
        </p:nvSpPr>
        <p:spPr>
          <a:xfrm>
            <a:off x="6084168" y="5589240"/>
            <a:ext cx="792088" cy="523220"/>
          </a:xfrm>
          <a:prstGeom prst="rect">
            <a:avLst/>
          </a:prstGeom>
          <a:noFill/>
        </p:spPr>
        <p:txBody>
          <a:bodyPr wrap="square" rtlCol="0">
            <a:spAutoFit/>
          </a:bodyPr>
          <a:lstStyle/>
          <a:p>
            <a:r>
              <a:rPr lang="fr-FR" sz="2800" dirty="0" err="1" smtClean="0">
                <a:solidFill>
                  <a:srgbClr val="FF0000"/>
                </a:solidFill>
              </a:rPr>
              <a:t>ant</a:t>
            </a:r>
            <a:endParaRPr lang="fr-FR" sz="2800" dirty="0">
              <a:solidFill>
                <a:srgbClr val="FF0000"/>
              </a:solidFill>
            </a:endParaRPr>
          </a:p>
        </p:txBody>
      </p:sp>
      <p:sp>
        <p:nvSpPr>
          <p:cNvPr id="6" name="ZoneTexte 5"/>
          <p:cNvSpPr txBox="1"/>
          <p:nvPr/>
        </p:nvSpPr>
        <p:spPr>
          <a:xfrm>
            <a:off x="3275856" y="1340768"/>
            <a:ext cx="1008112" cy="523220"/>
          </a:xfrm>
          <a:prstGeom prst="rect">
            <a:avLst/>
          </a:prstGeom>
          <a:noFill/>
        </p:spPr>
        <p:txBody>
          <a:bodyPr wrap="square" rtlCol="0">
            <a:spAutoFit/>
          </a:bodyPr>
          <a:lstStyle/>
          <a:p>
            <a:r>
              <a:rPr lang="fr-FR" sz="2800" dirty="0" err="1" smtClean="0">
                <a:solidFill>
                  <a:srgbClr val="FF0000"/>
                </a:solidFill>
              </a:rPr>
              <a:t>uant</a:t>
            </a:r>
            <a:endParaRPr lang="fr-FR" sz="2800" dirty="0">
              <a:solidFill>
                <a:srgbClr val="FF0000"/>
              </a:solidFill>
            </a:endParaRPr>
          </a:p>
        </p:txBody>
      </p:sp>
      <p:sp>
        <p:nvSpPr>
          <p:cNvPr id="7" name="ZoneTexte 6"/>
          <p:cNvSpPr txBox="1"/>
          <p:nvPr/>
        </p:nvSpPr>
        <p:spPr>
          <a:xfrm>
            <a:off x="8028384" y="1340768"/>
            <a:ext cx="1115616" cy="523220"/>
          </a:xfrm>
          <a:prstGeom prst="rect">
            <a:avLst/>
          </a:prstGeom>
          <a:noFill/>
        </p:spPr>
        <p:txBody>
          <a:bodyPr wrap="square" rtlCol="0">
            <a:spAutoFit/>
          </a:bodyPr>
          <a:lstStyle/>
          <a:p>
            <a:r>
              <a:rPr lang="fr-FR" sz="2800" dirty="0" err="1" smtClean="0">
                <a:solidFill>
                  <a:srgbClr val="FF0000"/>
                </a:solidFill>
              </a:rPr>
              <a:t>ants</a:t>
            </a:r>
            <a:endParaRPr lang="fr-FR" sz="2800" dirty="0">
              <a:solidFill>
                <a:srgbClr val="FF0000"/>
              </a:solidFill>
            </a:endParaRPr>
          </a:p>
        </p:txBody>
      </p:sp>
      <p:sp>
        <p:nvSpPr>
          <p:cNvPr id="8" name="ZoneTexte 7"/>
          <p:cNvSpPr txBox="1"/>
          <p:nvPr/>
        </p:nvSpPr>
        <p:spPr>
          <a:xfrm>
            <a:off x="3851920" y="2132856"/>
            <a:ext cx="1008112" cy="523220"/>
          </a:xfrm>
          <a:prstGeom prst="rect">
            <a:avLst/>
          </a:prstGeom>
          <a:noFill/>
        </p:spPr>
        <p:txBody>
          <a:bodyPr wrap="square" rtlCol="0">
            <a:spAutoFit/>
          </a:bodyPr>
          <a:lstStyle/>
          <a:p>
            <a:r>
              <a:rPr lang="fr-FR" sz="2800" dirty="0" err="1" smtClean="0">
                <a:solidFill>
                  <a:srgbClr val="FF0000"/>
                </a:solidFill>
              </a:rPr>
              <a:t>uant</a:t>
            </a:r>
            <a:endParaRPr lang="fr-FR" sz="2800" dirty="0">
              <a:solidFill>
                <a:srgbClr val="FF0000"/>
              </a:solidFill>
            </a:endParaRPr>
          </a:p>
        </p:txBody>
      </p:sp>
      <p:sp>
        <p:nvSpPr>
          <p:cNvPr id="9" name="ZoneTexte 8"/>
          <p:cNvSpPr txBox="1"/>
          <p:nvPr/>
        </p:nvSpPr>
        <p:spPr>
          <a:xfrm>
            <a:off x="4355976" y="2564904"/>
            <a:ext cx="1008112" cy="523220"/>
          </a:xfrm>
          <a:prstGeom prst="rect">
            <a:avLst/>
          </a:prstGeom>
          <a:noFill/>
        </p:spPr>
        <p:txBody>
          <a:bodyPr wrap="square" rtlCol="0">
            <a:spAutoFit/>
          </a:bodyPr>
          <a:lstStyle/>
          <a:p>
            <a:r>
              <a:rPr lang="fr-FR" sz="2800" dirty="0" err="1" smtClean="0">
                <a:solidFill>
                  <a:srgbClr val="FF0000"/>
                </a:solidFill>
              </a:rPr>
              <a:t>uant</a:t>
            </a:r>
            <a:endParaRPr lang="fr-FR" sz="2800" dirty="0">
              <a:solidFill>
                <a:srgbClr val="FF0000"/>
              </a:solidFill>
            </a:endParaRPr>
          </a:p>
        </p:txBody>
      </p:sp>
      <p:sp>
        <p:nvSpPr>
          <p:cNvPr id="10" name="ZoneTexte 9"/>
          <p:cNvSpPr txBox="1"/>
          <p:nvPr/>
        </p:nvSpPr>
        <p:spPr>
          <a:xfrm>
            <a:off x="4283968" y="3068960"/>
            <a:ext cx="1008112" cy="523220"/>
          </a:xfrm>
          <a:prstGeom prst="rect">
            <a:avLst/>
          </a:prstGeom>
          <a:noFill/>
        </p:spPr>
        <p:txBody>
          <a:bodyPr wrap="square" rtlCol="0">
            <a:spAutoFit/>
          </a:bodyPr>
          <a:lstStyle/>
          <a:p>
            <a:r>
              <a:rPr lang="fr-FR" sz="2800" dirty="0" err="1" smtClean="0">
                <a:solidFill>
                  <a:srgbClr val="FF0000"/>
                </a:solidFill>
              </a:rPr>
              <a:t>uant</a:t>
            </a:r>
            <a:endParaRPr lang="fr-FR" sz="2800" dirty="0">
              <a:solidFill>
                <a:srgbClr val="FF0000"/>
              </a:solidFill>
            </a:endParaRPr>
          </a:p>
        </p:txBody>
      </p:sp>
      <p:sp>
        <p:nvSpPr>
          <p:cNvPr id="11" name="ZoneTexte 10"/>
          <p:cNvSpPr txBox="1"/>
          <p:nvPr/>
        </p:nvSpPr>
        <p:spPr>
          <a:xfrm>
            <a:off x="6300192" y="3429000"/>
            <a:ext cx="792088" cy="523220"/>
          </a:xfrm>
          <a:prstGeom prst="rect">
            <a:avLst/>
          </a:prstGeom>
          <a:noFill/>
        </p:spPr>
        <p:txBody>
          <a:bodyPr wrap="square" rtlCol="0">
            <a:spAutoFit/>
          </a:bodyPr>
          <a:lstStyle/>
          <a:p>
            <a:r>
              <a:rPr lang="fr-FR" sz="2800" dirty="0" err="1" smtClean="0">
                <a:solidFill>
                  <a:srgbClr val="FF0000"/>
                </a:solidFill>
              </a:rPr>
              <a:t>ant</a:t>
            </a:r>
            <a:endParaRPr lang="fr-FR" sz="2800" dirty="0">
              <a:solidFill>
                <a:srgbClr val="FF0000"/>
              </a:solidFill>
            </a:endParaRPr>
          </a:p>
        </p:txBody>
      </p:sp>
      <p:sp>
        <p:nvSpPr>
          <p:cNvPr id="12" name="ZoneTexte 11"/>
          <p:cNvSpPr txBox="1"/>
          <p:nvPr/>
        </p:nvSpPr>
        <p:spPr>
          <a:xfrm>
            <a:off x="5868144" y="3933056"/>
            <a:ext cx="1008112" cy="523220"/>
          </a:xfrm>
          <a:prstGeom prst="rect">
            <a:avLst/>
          </a:prstGeom>
          <a:noFill/>
        </p:spPr>
        <p:txBody>
          <a:bodyPr wrap="square" rtlCol="0">
            <a:spAutoFit/>
          </a:bodyPr>
          <a:lstStyle/>
          <a:p>
            <a:r>
              <a:rPr lang="fr-FR" sz="2800" dirty="0" err="1" smtClean="0">
                <a:solidFill>
                  <a:srgbClr val="FF0000"/>
                </a:solidFill>
              </a:rPr>
              <a:t>uant</a:t>
            </a:r>
            <a:endParaRPr lang="fr-FR" sz="2800" dirty="0">
              <a:solidFill>
                <a:srgbClr val="FF0000"/>
              </a:solidFill>
            </a:endParaRPr>
          </a:p>
        </p:txBody>
      </p:sp>
      <p:sp>
        <p:nvSpPr>
          <p:cNvPr id="13" name="ZoneTexte 12"/>
          <p:cNvSpPr txBox="1"/>
          <p:nvPr/>
        </p:nvSpPr>
        <p:spPr>
          <a:xfrm>
            <a:off x="4572000" y="4293096"/>
            <a:ext cx="1008112" cy="523220"/>
          </a:xfrm>
          <a:prstGeom prst="rect">
            <a:avLst/>
          </a:prstGeom>
          <a:noFill/>
        </p:spPr>
        <p:txBody>
          <a:bodyPr wrap="square" rtlCol="0">
            <a:spAutoFit/>
          </a:bodyPr>
          <a:lstStyle/>
          <a:p>
            <a:r>
              <a:rPr lang="fr-FR" sz="2800" dirty="0" err="1" smtClean="0">
                <a:solidFill>
                  <a:srgbClr val="FF0000"/>
                </a:solidFill>
              </a:rPr>
              <a:t>uant</a:t>
            </a:r>
            <a:endParaRPr lang="fr-FR" sz="2800" dirty="0">
              <a:solidFill>
                <a:srgbClr val="FF0000"/>
              </a:solidFill>
            </a:endParaRPr>
          </a:p>
        </p:txBody>
      </p:sp>
      <p:sp>
        <p:nvSpPr>
          <p:cNvPr id="14" name="ZoneTexte 13"/>
          <p:cNvSpPr txBox="1"/>
          <p:nvPr/>
        </p:nvSpPr>
        <p:spPr>
          <a:xfrm>
            <a:off x="4716016" y="4725144"/>
            <a:ext cx="1008112" cy="523220"/>
          </a:xfrm>
          <a:prstGeom prst="rect">
            <a:avLst/>
          </a:prstGeom>
          <a:noFill/>
        </p:spPr>
        <p:txBody>
          <a:bodyPr wrap="square" rtlCol="0">
            <a:spAutoFit/>
          </a:bodyPr>
          <a:lstStyle/>
          <a:p>
            <a:r>
              <a:rPr lang="fr-FR" sz="2800" dirty="0" err="1" smtClean="0">
                <a:solidFill>
                  <a:srgbClr val="FF0000"/>
                </a:solidFill>
              </a:rPr>
              <a:t>uant</a:t>
            </a:r>
            <a:endParaRPr lang="fr-FR" sz="2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ipe(down)">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wipe(down)">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3">
                                            <p:txEl>
                                              <p:pRg st="3" end="3"/>
                                            </p:txEl>
                                          </p:spTgt>
                                        </p:tgtEl>
                                        <p:attrNameLst>
                                          <p:attrName>style.visibility</p:attrName>
                                        </p:attrNameLst>
                                      </p:cBhvr>
                                      <p:to>
                                        <p:strVal val="visible"/>
                                      </p:to>
                                    </p:set>
                                    <p:animEffect transition="in" filter="wipe(down)">
                                      <p:cBhvr>
                                        <p:cTn id="46" dur="500"/>
                                        <p:tgtEl>
                                          <p:spTgt spid="3">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Effect transition="in" filter="wipe(down)">
                                      <p:cBhvr>
                                        <p:cTn id="57" dur="500"/>
                                        <p:tgtEl>
                                          <p:spTgt spid="3">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ppt_x"/>
                                          </p:val>
                                        </p:tav>
                                        <p:tav tm="100000">
                                          <p:val>
                                            <p:strVal val="#ppt_x"/>
                                          </p:val>
                                        </p:tav>
                                      </p:tavLst>
                                    </p:anim>
                                    <p:anim calcmode="lin" valueType="num">
                                      <p:cBhvr additive="base">
                                        <p:cTn id="6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3">
                                            <p:txEl>
                                              <p:pRg st="5" end="5"/>
                                            </p:txEl>
                                          </p:spTgt>
                                        </p:tgtEl>
                                        <p:attrNameLst>
                                          <p:attrName>style.visibility</p:attrName>
                                        </p:attrNameLst>
                                      </p:cBhvr>
                                      <p:to>
                                        <p:strVal val="visible"/>
                                      </p:to>
                                    </p:set>
                                    <p:animEffect transition="in" filter="wipe(down)">
                                      <p:cBhvr>
                                        <p:cTn id="68" dur="500"/>
                                        <p:tgtEl>
                                          <p:spTgt spid="3">
                                            <p:txEl>
                                              <p:pRg st="5" end="5"/>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ppt_x"/>
                                          </p:val>
                                        </p:tav>
                                        <p:tav tm="100000">
                                          <p:val>
                                            <p:strVal val="#ppt_x"/>
                                          </p:val>
                                        </p:tav>
                                      </p:tavLst>
                                    </p:anim>
                                    <p:anim calcmode="lin" valueType="num">
                                      <p:cBhvr additive="base">
                                        <p:cTn id="7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3">
                                            <p:txEl>
                                              <p:pRg st="6" end="6"/>
                                            </p:txEl>
                                          </p:spTgt>
                                        </p:tgtEl>
                                        <p:attrNameLst>
                                          <p:attrName>style.visibility</p:attrName>
                                        </p:attrNameLst>
                                      </p:cBhvr>
                                      <p:to>
                                        <p:strVal val="visible"/>
                                      </p:to>
                                    </p:set>
                                    <p:animEffect transition="in" filter="wipe(down)">
                                      <p:cBhvr>
                                        <p:cTn id="79" dur="500"/>
                                        <p:tgtEl>
                                          <p:spTgt spid="3">
                                            <p:txEl>
                                              <p:pRg st="6" end="6"/>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additive="base">
                                        <p:cTn id="84" dur="500" fill="hold"/>
                                        <p:tgtEl>
                                          <p:spTgt spid="13"/>
                                        </p:tgtEl>
                                        <p:attrNameLst>
                                          <p:attrName>ppt_x</p:attrName>
                                        </p:attrNameLst>
                                      </p:cBhvr>
                                      <p:tavLst>
                                        <p:tav tm="0">
                                          <p:val>
                                            <p:strVal val="#ppt_x"/>
                                          </p:val>
                                        </p:tav>
                                        <p:tav tm="100000">
                                          <p:val>
                                            <p:strVal val="#ppt_x"/>
                                          </p:val>
                                        </p:tav>
                                      </p:tavLst>
                                    </p:anim>
                                    <p:anim calcmode="lin" valueType="num">
                                      <p:cBhvr additive="base">
                                        <p:cTn id="8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3">
                                            <p:txEl>
                                              <p:pRg st="7" end="7"/>
                                            </p:txEl>
                                          </p:spTgt>
                                        </p:tgtEl>
                                        <p:attrNameLst>
                                          <p:attrName>style.visibility</p:attrName>
                                        </p:attrNameLst>
                                      </p:cBhvr>
                                      <p:to>
                                        <p:strVal val="visible"/>
                                      </p:to>
                                    </p:set>
                                    <p:animEffect transition="in" filter="wipe(down)">
                                      <p:cBhvr>
                                        <p:cTn id="90" dur="500"/>
                                        <p:tgtEl>
                                          <p:spTgt spid="3">
                                            <p:txEl>
                                              <p:pRg st="7" end="7"/>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ppt_x"/>
                                          </p:val>
                                        </p:tav>
                                        <p:tav tm="100000">
                                          <p:val>
                                            <p:strVal val="#ppt_x"/>
                                          </p:val>
                                        </p:tav>
                                      </p:tavLst>
                                    </p:anim>
                                    <p:anim calcmode="lin" valueType="num">
                                      <p:cBhvr additive="base">
                                        <p:cTn id="9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3">
                                            <p:txEl>
                                              <p:pRg st="8" end="8"/>
                                            </p:txEl>
                                          </p:spTgt>
                                        </p:tgtEl>
                                        <p:attrNameLst>
                                          <p:attrName>style.visibility</p:attrName>
                                        </p:attrNameLst>
                                      </p:cBhvr>
                                      <p:to>
                                        <p:strVal val="visible"/>
                                      </p:to>
                                    </p:set>
                                    <p:animEffect transition="in" filter="wipe(down)">
                                      <p:cBhvr>
                                        <p:cTn id="101" dur="500"/>
                                        <p:tgtEl>
                                          <p:spTgt spid="3">
                                            <p:txEl>
                                              <p:pRg st="8" end="8"/>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grpId="0" nodeType="clickEffect">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cBhvr additive="base">
                                        <p:cTn id="106" dur="500" fill="hold"/>
                                        <p:tgtEl>
                                          <p:spTgt spid="5"/>
                                        </p:tgtEl>
                                        <p:attrNameLst>
                                          <p:attrName>ppt_x</p:attrName>
                                        </p:attrNameLst>
                                      </p:cBhvr>
                                      <p:tavLst>
                                        <p:tav tm="0">
                                          <p:val>
                                            <p:strVal val="#ppt_x"/>
                                          </p:val>
                                        </p:tav>
                                        <p:tav tm="100000">
                                          <p:val>
                                            <p:strVal val="#ppt_x"/>
                                          </p:val>
                                        </p:tav>
                                      </p:tavLst>
                                    </p:anim>
                                    <p:anim calcmode="lin" valueType="num">
                                      <p:cBhvr additive="base">
                                        <p:cTn id="10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6" grpId="0"/>
      <p:bldP spid="7" grpId="0"/>
      <p:bldP spid="8" grpId="0"/>
      <p:bldP spid="9" grpId="0"/>
      <p:bldP spid="10" grpId="0"/>
      <p:bldP spid="11" grpId="0"/>
      <p:bldP spid="12" grpId="0"/>
      <p:bldP spid="13"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Révision des homophones grammaticaux</a:t>
            </a:r>
            <a:endParaRPr lang="fr-FR" dirty="0"/>
          </a:p>
        </p:txBody>
      </p:sp>
      <p:sp>
        <p:nvSpPr>
          <p:cNvPr id="3" name="Sous-titre 2"/>
          <p:cNvSpPr>
            <a:spLocks noGrp="1"/>
          </p:cNvSpPr>
          <p:nvPr>
            <p:ph type="subTitle" idx="1"/>
          </p:nvPr>
        </p:nvSpPr>
        <p:spPr/>
        <p:txBody>
          <a:bodyPr/>
          <a:lstStyle/>
          <a:p>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a et à  -</a:t>
            </a:r>
            <a:br>
              <a:rPr lang="fr-FR" dirty="0" smtClean="0"/>
            </a:br>
            <a:r>
              <a:rPr lang="fr-FR" dirty="0" smtClean="0"/>
              <a:t>Mettez l’accent quand c’est nécessaire</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Il a mangé mais a encore faim.</a:t>
            </a:r>
          </a:p>
          <a:p>
            <a:r>
              <a:rPr lang="fr-FR" dirty="0" smtClean="0"/>
              <a:t>Il a mangé mais a encore faim.</a:t>
            </a:r>
          </a:p>
          <a:p>
            <a:r>
              <a:rPr lang="fr-FR" dirty="0" smtClean="0"/>
              <a:t>Il a demandé a partir a Paris</a:t>
            </a:r>
          </a:p>
          <a:p>
            <a:r>
              <a:rPr lang="fr-FR" dirty="0" smtClean="0"/>
              <a:t>Il a demandé </a:t>
            </a:r>
            <a:r>
              <a:rPr lang="fr-FR" dirty="0" smtClean="0">
                <a:solidFill>
                  <a:srgbClr val="FF0000"/>
                </a:solidFill>
              </a:rPr>
              <a:t>à</a:t>
            </a:r>
            <a:r>
              <a:rPr lang="fr-FR" dirty="0" smtClean="0"/>
              <a:t> partir </a:t>
            </a:r>
            <a:r>
              <a:rPr lang="fr-FR" dirty="0" smtClean="0">
                <a:solidFill>
                  <a:srgbClr val="FF0000"/>
                </a:solidFill>
              </a:rPr>
              <a:t>à</a:t>
            </a:r>
            <a:r>
              <a:rPr lang="fr-FR" dirty="0" smtClean="0"/>
              <a:t> Paris.</a:t>
            </a:r>
          </a:p>
          <a:p>
            <a:r>
              <a:rPr lang="fr-FR" dirty="0" smtClean="0"/>
              <a:t>A voir sa figure, il a sûrement attrapé quelque chose.</a:t>
            </a:r>
          </a:p>
          <a:p>
            <a:r>
              <a:rPr lang="fr-FR" dirty="0" smtClean="0">
                <a:solidFill>
                  <a:srgbClr val="FF0000"/>
                </a:solidFill>
              </a:rPr>
              <a:t>À</a:t>
            </a:r>
            <a:r>
              <a:rPr lang="fr-FR" dirty="0" smtClean="0"/>
              <a:t> voir sa figure, il a sûrement attrapé quelque chose.</a:t>
            </a:r>
          </a:p>
          <a:p>
            <a:r>
              <a:rPr lang="fr-FR" dirty="0" smtClean="0"/>
              <a:t>Il se tient très mal a table.</a:t>
            </a:r>
          </a:p>
          <a:p>
            <a:r>
              <a:rPr lang="fr-FR" dirty="0" smtClean="0"/>
              <a:t>Il se tient très mal </a:t>
            </a:r>
            <a:r>
              <a:rPr lang="fr-FR" dirty="0" smtClean="0">
                <a:solidFill>
                  <a:srgbClr val="FF0000"/>
                </a:solidFill>
              </a:rPr>
              <a:t>à</a:t>
            </a:r>
            <a:r>
              <a:rPr lang="fr-FR" dirty="0" smtClean="0"/>
              <a:t> table.</a:t>
            </a:r>
          </a:p>
          <a:p>
            <a:r>
              <a:rPr lang="fr-FR" dirty="0" smtClean="0"/>
              <a:t>Il a le temps d’aller a sa maison.</a:t>
            </a:r>
          </a:p>
          <a:p>
            <a:r>
              <a:rPr lang="fr-FR" dirty="0" smtClean="0"/>
              <a:t>Il a le temps d’aller </a:t>
            </a:r>
            <a:r>
              <a:rPr lang="fr-FR" dirty="0" smtClean="0">
                <a:solidFill>
                  <a:srgbClr val="FF0000"/>
                </a:solidFill>
              </a:rPr>
              <a:t>à</a:t>
            </a:r>
            <a:r>
              <a:rPr lang="fr-FR" dirty="0" smtClean="0"/>
              <a:t> sa maison.</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80696"/>
          </a:xfrm>
        </p:spPr>
        <p:txBody>
          <a:bodyPr>
            <a:normAutofit fontScale="90000"/>
          </a:bodyPr>
          <a:lstStyle/>
          <a:p>
            <a:r>
              <a:rPr lang="fr-FR" sz="5400" dirty="0" smtClean="0"/>
              <a:t>Trouvez les 8 fautes.</a:t>
            </a:r>
            <a:endParaRPr lang="fr-FR" dirty="0"/>
          </a:p>
        </p:txBody>
      </p:sp>
      <p:sp>
        <p:nvSpPr>
          <p:cNvPr id="3" name="Espace réservé du contenu 2"/>
          <p:cNvSpPr>
            <a:spLocks noGrp="1"/>
          </p:cNvSpPr>
          <p:nvPr>
            <p:ph idx="1"/>
          </p:nvPr>
        </p:nvSpPr>
        <p:spPr>
          <a:xfrm>
            <a:off x="457200" y="1556792"/>
            <a:ext cx="8229600" cy="4767808"/>
          </a:xfrm>
        </p:spPr>
        <p:txBody>
          <a:bodyPr>
            <a:normAutofit/>
          </a:bodyPr>
          <a:lstStyle/>
          <a:p>
            <a:r>
              <a:rPr lang="fr-FR" dirty="0" smtClean="0">
                <a:solidFill>
                  <a:schemeClr val="accent2">
                    <a:lumMod val="50000"/>
                  </a:schemeClr>
                </a:solidFill>
              </a:rPr>
              <a:t>Les grandes personnes mon conseillé de laisser de côté les dessins de serpents boas ouverts ou fermés, est de m'intéresser plutôt à la géographie, a l'histoire, au calcul et à la grammaire. Ces ainsi que j'ai abandonné, a l'âge de six ans, une magnifique carrière de peintre. J'avais été découragé par l'insuccès de mon dessin numéro 1 et de mon dessin numéro 2. Les grandes personnes ne comprennent jamais rien toutes seules, et ces fatiguant, pour les enfants, de toujours leurs donner des explications. </a:t>
            </a:r>
          </a:p>
          <a:p>
            <a:endParaRPr lang="fr-FR" dirty="0"/>
          </a:p>
        </p:txBody>
      </p:sp>
      <p:cxnSp>
        <p:nvCxnSpPr>
          <p:cNvPr id="4" name="Connecteur droit 3"/>
          <p:cNvCxnSpPr/>
          <p:nvPr/>
        </p:nvCxnSpPr>
        <p:spPr>
          <a:xfrm>
            <a:off x="4067944" y="1988840"/>
            <a:ext cx="79208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7452320" y="242088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5796136" y="2780928"/>
            <a:ext cx="21602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4427984" y="321297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755576" y="3573016"/>
            <a:ext cx="43204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1115616" y="515719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6948264" y="5229200"/>
            <a:ext cx="936104" cy="871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3851920" y="1412776"/>
            <a:ext cx="1296144" cy="584775"/>
          </a:xfrm>
          <a:prstGeom prst="rect">
            <a:avLst/>
          </a:prstGeom>
          <a:noFill/>
        </p:spPr>
        <p:txBody>
          <a:bodyPr wrap="square" rtlCol="0">
            <a:spAutoFit/>
          </a:bodyPr>
          <a:lstStyle/>
          <a:p>
            <a:r>
              <a:rPr lang="fr-FR" sz="3200" dirty="0" smtClean="0">
                <a:solidFill>
                  <a:srgbClr val="FF0000"/>
                </a:solidFill>
              </a:rPr>
              <a:t>m’ont</a:t>
            </a:r>
            <a:endParaRPr lang="fr-FR" sz="3200" dirty="0">
              <a:solidFill>
                <a:srgbClr val="FF0000"/>
              </a:solidFill>
            </a:endParaRPr>
          </a:p>
        </p:txBody>
      </p:sp>
      <p:sp>
        <p:nvSpPr>
          <p:cNvPr id="13" name="ZoneTexte 12"/>
          <p:cNvSpPr txBox="1"/>
          <p:nvPr/>
        </p:nvSpPr>
        <p:spPr>
          <a:xfrm>
            <a:off x="7452320" y="1916832"/>
            <a:ext cx="648072" cy="584775"/>
          </a:xfrm>
          <a:prstGeom prst="rect">
            <a:avLst/>
          </a:prstGeom>
          <a:noFill/>
        </p:spPr>
        <p:txBody>
          <a:bodyPr wrap="square" rtlCol="0">
            <a:spAutoFit/>
          </a:bodyPr>
          <a:lstStyle/>
          <a:p>
            <a:r>
              <a:rPr lang="fr-FR" sz="3200" dirty="0" smtClean="0">
                <a:solidFill>
                  <a:srgbClr val="FF0000"/>
                </a:solidFill>
              </a:rPr>
              <a:t>et</a:t>
            </a:r>
            <a:endParaRPr lang="fr-FR" sz="3200" dirty="0">
              <a:solidFill>
                <a:srgbClr val="FF0000"/>
              </a:solidFill>
            </a:endParaRPr>
          </a:p>
        </p:txBody>
      </p:sp>
      <p:sp>
        <p:nvSpPr>
          <p:cNvPr id="14" name="ZoneTexte 13"/>
          <p:cNvSpPr txBox="1"/>
          <p:nvPr/>
        </p:nvSpPr>
        <p:spPr>
          <a:xfrm>
            <a:off x="5724128" y="2348880"/>
            <a:ext cx="360040" cy="584775"/>
          </a:xfrm>
          <a:prstGeom prst="rect">
            <a:avLst/>
          </a:prstGeom>
          <a:noFill/>
        </p:spPr>
        <p:txBody>
          <a:bodyPr wrap="square" rtlCol="0">
            <a:spAutoFit/>
          </a:bodyPr>
          <a:lstStyle/>
          <a:p>
            <a:r>
              <a:rPr lang="fr-FR" sz="3200" dirty="0" smtClean="0">
                <a:solidFill>
                  <a:srgbClr val="FF0000"/>
                </a:solidFill>
              </a:rPr>
              <a:t>à</a:t>
            </a:r>
            <a:endParaRPr lang="fr-FR" sz="3200" dirty="0">
              <a:solidFill>
                <a:srgbClr val="FF0000"/>
              </a:solidFill>
            </a:endParaRPr>
          </a:p>
        </p:txBody>
      </p:sp>
      <p:sp>
        <p:nvSpPr>
          <p:cNvPr id="15" name="ZoneTexte 14"/>
          <p:cNvSpPr txBox="1"/>
          <p:nvPr/>
        </p:nvSpPr>
        <p:spPr>
          <a:xfrm>
            <a:off x="4067944" y="2708920"/>
            <a:ext cx="1080120" cy="584775"/>
          </a:xfrm>
          <a:prstGeom prst="rect">
            <a:avLst/>
          </a:prstGeom>
          <a:noFill/>
        </p:spPr>
        <p:txBody>
          <a:bodyPr wrap="square" rtlCol="0">
            <a:spAutoFit/>
          </a:bodyPr>
          <a:lstStyle/>
          <a:p>
            <a:r>
              <a:rPr lang="fr-FR" sz="3200" dirty="0" smtClean="0">
                <a:solidFill>
                  <a:srgbClr val="FF0000"/>
                </a:solidFill>
              </a:rPr>
              <a:t>C’est</a:t>
            </a:r>
            <a:endParaRPr lang="fr-FR" sz="3200" dirty="0">
              <a:solidFill>
                <a:srgbClr val="FF0000"/>
              </a:solidFill>
            </a:endParaRPr>
          </a:p>
        </p:txBody>
      </p:sp>
      <p:sp>
        <p:nvSpPr>
          <p:cNvPr id="16" name="ZoneTexte 15"/>
          <p:cNvSpPr txBox="1"/>
          <p:nvPr/>
        </p:nvSpPr>
        <p:spPr>
          <a:xfrm>
            <a:off x="755576" y="3068960"/>
            <a:ext cx="720080" cy="584775"/>
          </a:xfrm>
          <a:prstGeom prst="rect">
            <a:avLst/>
          </a:prstGeom>
          <a:noFill/>
        </p:spPr>
        <p:txBody>
          <a:bodyPr wrap="square" rtlCol="0">
            <a:spAutoFit/>
          </a:bodyPr>
          <a:lstStyle/>
          <a:p>
            <a:r>
              <a:rPr lang="fr-FR" sz="3200" dirty="0" smtClean="0">
                <a:solidFill>
                  <a:srgbClr val="FF0000"/>
                </a:solidFill>
              </a:rPr>
              <a:t>à</a:t>
            </a:r>
            <a:endParaRPr lang="fr-FR" sz="3200" dirty="0">
              <a:solidFill>
                <a:srgbClr val="FF0000"/>
              </a:solidFill>
            </a:endParaRPr>
          </a:p>
        </p:txBody>
      </p:sp>
      <p:sp>
        <p:nvSpPr>
          <p:cNvPr id="17" name="ZoneTexte 16"/>
          <p:cNvSpPr txBox="1"/>
          <p:nvPr/>
        </p:nvSpPr>
        <p:spPr>
          <a:xfrm>
            <a:off x="899592" y="4653136"/>
            <a:ext cx="1296144" cy="523220"/>
          </a:xfrm>
          <a:prstGeom prst="rect">
            <a:avLst/>
          </a:prstGeom>
          <a:noFill/>
        </p:spPr>
        <p:txBody>
          <a:bodyPr wrap="square" rtlCol="0">
            <a:spAutoFit/>
          </a:bodyPr>
          <a:lstStyle/>
          <a:p>
            <a:r>
              <a:rPr lang="fr-FR" sz="2800" dirty="0" smtClean="0">
                <a:solidFill>
                  <a:srgbClr val="FF0000"/>
                </a:solidFill>
              </a:rPr>
              <a:t>c’est</a:t>
            </a:r>
            <a:endParaRPr lang="fr-FR" sz="2800" dirty="0">
              <a:solidFill>
                <a:srgbClr val="FF0000"/>
              </a:solidFill>
            </a:endParaRPr>
          </a:p>
        </p:txBody>
      </p:sp>
      <p:sp>
        <p:nvSpPr>
          <p:cNvPr id="18" name="ZoneTexte 17"/>
          <p:cNvSpPr txBox="1"/>
          <p:nvPr/>
        </p:nvSpPr>
        <p:spPr>
          <a:xfrm>
            <a:off x="7092280" y="4653136"/>
            <a:ext cx="1296144" cy="584775"/>
          </a:xfrm>
          <a:prstGeom prst="rect">
            <a:avLst/>
          </a:prstGeom>
          <a:noFill/>
        </p:spPr>
        <p:txBody>
          <a:bodyPr wrap="square" rtlCol="0">
            <a:spAutoFit/>
          </a:bodyPr>
          <a:lstStyle/>
          <a:p>
            <a:r>
              <a:rPr lang="fr-FR" sz="3200" dirty="0" smtClean="0">
                <a:solidFill>
                  <a:srgbClr val="FF0000"/>
                </a:solidFill>
              </a:rPr>
              <a:t>leur</a:t>
            </a:r>
            <a:endParaRPr lang="fr-FR" sz="3200" dirty="0">
              <a:solidFill>
                <a:srgbClr val="FF0000"/>
              </a:solidFill>
            </a:endParaRPr>
          </a:p>
        </p:txBody>
      </p:sp>
      <p:cxnSp>
        <p:nvCxnSpPr>
          <p:cNvPr id="19" name="Connecteur droit 18"/>
          <p:cNvCxnSpPr/>
          <p:nvPr/>
        </p:nvCxnSpPr>
        <p:spPr>
          <a:xfrm>
            <a:off x="2339752" y="5157192"/>
            <a:ext cx="43204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2195736" y="4653136"/>
            <a:ext cx="864096" cy="584775"/>
          </a:xfrm>
          <a:prstGeom prst="rect">
            <a:avLst/>
          </a:prstGeom>
          <a:noFill/>
        </p:spPr>
        <p:txBody>
          <a:bodyPr wrap="square" rtlCol="0">
            <a:spAutoFit/>
          </a:bodyPr>
          <a:lstStyle/>
          <a:p>
            <a:r>
              <a:rPr lang="fr-FR" sz="3200" dirty="0" err="1" smtClean="0">
                <a:solidFill>
                  <a:srgbClr val="FF0000"/>
                </a:solidFill>
              </a:rPr>
              <a:t>ant</a:t>
            </a:r>
            <a:endParaRPr lang="fr-FR"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ppt_x"/>
                                          </p:val>
                                        </p:tav>
                                        <p:tav tm="100000">
                                          <p:val>
                                            <p:strVal val="#ppt_x"/>
                                          </p:val>
                                        </p:tav>
                                      </p:tavLst>
                                    </p:anim>
                                    <p:anim calcmode="lin" valueType="num">
                                      <p:cBhvr additive="base">
                                        <p:cTn id="4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ppt_x"/>
                                          </p:val>
                                        </p:tav>
                                        <p:tav tm="100000">
                                          <p:val>
                                            <p:strVal val="#ppt_x"/>
                                          </p:val>
                                        </p:tav>
                                      </p:tavLst>
                                    </p:anim>
                                    <p:anim calcmode="lin" valueType="num">
                                      <p:cBhvr additive="base">
                                        <p:cTn id="5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ppt_x"/>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ppt_x"/>
                                          </p:val>
                                        </p:tav>
                                        <p:tav tm="100000">
                                          <p:val>
                                            <p:strVal val="#ppt_x"/>
                                          </p:val>
                                        </p:tav>
                                      </p:tavLst>
                                    </p:anim>
                                    <p:anim calcmode="lin" valueType="num">
                                      <p:cBhvr additive="base">
                                        <p:cTn id="6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additive="base">
                                        <p:cTn id="72" dur="500" fill="hold"/>
                                        <p:tgtEl>
                                          <p:spTgt spid="9"/>
                                        </p:tgtEl>
                                        <p:attrNameLst>
                                          <p:attrName>ppt_x</p:attrName>
                                        </p:attrNameLst>
                                      </p:cBhvr>
                                      <p:tavLst>
                                        <p:tav tm="0">
                                          <p:val>
                                            <p:strVal val="#ppt_x"/>
                                          </p:val>
                                        </p:tav>
                                        <p:tav tm="100000">
                                          <p:val>
                                            <p:strVal val="#ppt_x"/>
                                          </p:val>
                                        </p:tav>
                                      </p:tavLst>
                                    </p:anim>
                                    <p:anim calcmode="lin" valueType="num">
                                      <p:cBhvr additive="base">
                                        <p:cTn id="7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fill="hold"/>
                                        <p:tgtEl>
                                          <p:spTgt spid="17"/>
                                        </p:tgtEl>
                                        <p:attrNameLst>
                                          <p:attrName>ppt_x</p:attrName>
                                        </p:attrNameLst>
                                      </p:cBhvr>
                                      <p:tavLst>
                                        <p:tav tm="0">
                                          <p:val>
                                            <p:strVal val="#ppt_x"/>
                                          </p:val>
                                        </p:tav>
                                        <p:tav tm="100000">
                                          <p:val>
                                            <p:strVal val="#ppt_x"/>
                                          </p:val>
                                        </p:tav>
                                      </p:tavLst>
                                    </p:anim>
                                    <p:anim calcmode="lin" valueType="num">
                                      <p:cBhvr additive="base">
                                        <p:cTn id="7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fill="hold"/>
                                        <p:tgtEl>
                                          <p:spTgt spid="20"/>
                                        </p:tgtEl>
                                        <p:attrNameLst>
                                          <p:attrName>ppt_x</p:attrName>
                                        </p:attrNameLst>
                                      </p:cBhvr>
                                      <p:tavLst>
                                        <p:tav tm="0">
                                          <p:val>
                                            <p:strVal val="#ppt_x"/>
                                          </p:val>
                                        </p:tav>
                                        <p:tav tm="100000">
                                          <p:val>
                                            <p:strVal val="#ppt_x"/>
                                          </p:val>
                                        </p:tav>
                                      </p:tavLst>
                                    </p:anim>
                                    <p:anim calcmode="lin" valueType="num">
                                      <p:cBhvr additive="base">
                                        <p:cTn id="8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additive="base">
                                        <p:cTn id="90" dur="500" fill="hold"/>
                                        <p:tgtEl>
                                          <p:spTgt spid="19"/>
                                        </p:tgtEl>
                                        <p:attrNameLst>
                                          <p:attrName>ppt_x</p:attrName>
                                        </p:attrNameLst>
                                      </p:cBhvr>
                                      <p:tavLst>
                                        <p:tav tm="0">
                                          <p:val>
                                            <p:strVal val="#ppt_x"/>
                                          </p:val>
                                        </p:tav>
                                        <p:tav tm="100000">
                                          <p:val>
                                            <p:strVal val="#ppt_x"/>
                                          </p:val>
                                        </p:tav>
                                      </p:tavLst>
                                    </p:anim>
                                    <p:anim calcmode="lin" valueType="num">
                                      <p:cBhvr additive="base">
                                        <p:cTn id="9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nodeType="click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additive="base">
                                        <p:cTn id="96" dur="500" fill="hold"/>
                                        <p:tgtEl>
                                          <p:spTgt spid="10"/>
                                        </p:tgtEl>
                                        <p:attrNameLst>
                                          <p:attrName>ppt_x</p:attrName>
                                        </p:attrNameLst>
                                      </p:cBhvr>
                                      <p:tavLst>
                                        <p:tav tm="0">
                                          <p:val>
                                            <p:strVal val="#ppt_x"/>
                                          </p:val>
                                        </p:tav>
                                        <p:tav tm="100000">
                                          <p:val>
                                            <p:strVal val="#ppt_x"/>
                                          </p:val>
                                        </p:tav>
                                      </p:tavLst>
                                    </p:anim>
                                    <p:anim calcmode="lin" valueType="num">
                                      <p:cBhvr additive="base">
                                        <p:cTn id="9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additive="base">
                                        <p:cTn id="102" dur="500" fill="hold"/>
                                        <p:tgtEl>
                                          <p:spTgt spid="18"/>
                                        </p:tgtEl>
                                        <p:attrNameLst>
                                          <p:attrName>ppt_x</p:attrName>
                                        </p:attrNameLst>
                                      </p:cBhvr>
                                      <p:tavLst>
                                        <p:tav tm="0">
                                          <p:val>
                                            <p:strVal val="#ppt_x"/>
                                          </p:val>
                                        </p:tav>
                                        <p:tav tm="100000">
                                          <p:val>
                                            <p:strVal val="#ppt_x"/>
                                          </p:val>
                                        </p:tav>
                                      </p:tavLst>
                                    </p:anim>
                                    <p:anim calcmode="lin" valueType="num">
                                      <p:cBhvr additive="base">
                                        <p:cTn id="10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3" grpId="0"/>
      <p:bldP spid="14" grpId="0"/>
      <p:bldP spid="15" grpId="0"/>
      <p:bldP spid="16" grpId="0"/>
      <p:bldP spid="17" grpId="0"/>
      <p:bldP spid="18" grpId="0"/>
      <p:bldP spid="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80696"/>
          </a:xfrm>
        </p:spPr>
        <p:txBody>
          <a:bodyPr>
            <a:normAutofit fontScale="90000"/>
          </a:bodyPr>
          <a:lstStyle/>
          <a:p>
            <a:r>
              <a:rPr lang="fr-FR" sz="5400" dirty="0" smtClean="0"/>
              <a:t>Trouvez les 8 fautes.</a:t>
            </a:r>
            <a:endParaRPr lang="fr-FR" dirty="0"/>
          </a:p>
        </p:txBody>
      </p:sp>
      <p:sp>
        <p:nvSpPr>
          <p:cNvPr id="3" name="Espace réservé du contenu 2"/>
          <p:cNvSpPr>
            <a:spLocks noGrp="1"/>
          </p:cNvSpPr>
          <p:nvPr>
            <p:ph idx="1"/>
          </p:nvPr>
        </p:nvSpPr>
        <p:spPr>
          <a:xfrm>
            <a:off x="457200" y="1556792"/>
            <a:ext cx="8229600" cy="4767808"/>
          </a:xfrm>
        </p:spPr>
        <p:txBody>
          <a:bodyPr>
            <a:normAutofit lnSpcReduction="10000"/>
          </a:bodyPr>
          <a:lstStyle/>
          <a:p>
            <a:r>
              <a:rPr lang="fr-FR" dirty="0" smtClean="0">
                <a:solidFill>
                  <a:schemeClr val="accent2">
                    <a:lumMod val="50000"/>
                  </a:schemeClr>
                </a:solidFill>
              </a:rPr>
              <a:t>Je n'aime pas qu'ont lise mon livre à la légère. J'éprouve tant de chagrin a raconter ces souvenirs. Il y a six ans déjà que mon ami s'en et allé avec son mouton. S’y j'essaie ici de le décrire, sait afin de ne pas l'oublier. C'est triste d'oublier un ami. C'est donc pour ça encore que j'ai acheté une boîte de couleurs est des crayons. C'est dur de se remettre au dessin, à mon âge, quand ont n'a jamais fait d'autres tentatives que celle d'un boa fermé et celle d'un boa ouvert, à l'âge de six ans ! J'essaierai, bien sûr, de faire des portraits le plus ressemblants possible. Mais je ne suis pas tout a fait certain de réussir.</a:t>
            </a:r>
            <a:endParaRPr lang="fr-FR" dirty="0">
              <a:solidFill>
                <a:schemeClr val="accent2">
                  <a:lumMod val="50000"/>
                </a:schemeClr>
              </a:solidFill>
            </a:endParaRPr>
          </a:p>
        </p:txBody>
      </p:sp>
      <p:cxnSp>
        <p:nvCxnSpPr>
          <p:cNvPr id="4" name="Connecteur droit 3"/>
          <p:cNvCxnSpPr/>
          <p:nvPr/>
        </p:nvCxnSpPr>
        <p:spPr>
          <a:xfrm>
            <a:off x="3131840" y="191683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2843808" y="227687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3923928" y="263691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4211960" y="299695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6012160" y="378904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827584" y="443711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7380312" y="5517232"/>
            <a:ext cx="28803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3131840" y="1412776"/>
            <a:ext cx="648072" cy="584775"/>
          </a:xfrm>
          <a:prstGeom prst="rect">
            <a:avLst/>
          </a:prstGeom>
          <a:noFill/>
        </p:spPr>
        <p:txBody>
          <a:bodyPr wrap="square" rtlCol="0">
            <a:spAutoFit/>
          </a:bodyPr>
          <a:lstStyle/>
          <a:p>
            <a:r>
              <a:rPr lang="fr-FR" sz="3200" dirty="0" smtClean="0">
                <a:solidFill>
                  <a:srgbClr val="FF0000"/>
                </a:solidFill>
              </a:rPr>
              <a:t>on</a:t>
            </a:r>
            <a:endParaRPr lang="fr-FR" sz="3200" dirty="0">
              <a:solidFill>
                <a:srgbClr val="FF0000"/>
              </a:solidFill>
            </a:endParaRPr>
          </a:p>
        </p:txBody>
      </p:sp>
      <p:sp>
        <p:nvSpPr>
          <p:cNvPr id="13" name="ZoneTexte 12"/>
          <p:cNvSpPr txBox="1"/>
          <p:nvPr/>
        </p:nvSpPr>
        <p:spPr>
          <a:xfrm>
            <a:off x="2987824" y="1844824"/>
            <a:ext cx="432048" cy="584775"/>
          </a:xfrm>
          <a:prstGeom prst="rect">
            <a:avLst/>
          </a:prstGeom>
          <a:noFill/>
        </p:spPr>
        <p:txBody>
          <a:bodyPr wrap="square" rtlCol="0">
            <a:spAutoFit/>
          </a:bodyPr>
          <a:lstStyle/>
          <a:p>
            <a:r>
              <a:rPr lang="fr-FR" sz="3200" dirty="0" smtClean="0">
                <a:solidFill>
                  <a:srgbClr val="FF0000"/>
                </a:solidFill>
              </a:rPr>
              <a:t>à</a:t>
            </a:r>
            <a:endParaRPr lang="fr-FR" sz="3200" dirty="0">
              <a:solidFill>
                <a:srgbClr val="FF0000"/>
              </a:solidFill>
            </a:endParaRPr>
          </a:p>
        </p:txBody>
      </p:sp>
      <p:sp>
        <p:nvSpPr>
          <p:cNvPr id="14" name="ZoneTexte 13"/>
          <p:cNvSpPr txBox="1"/>
          <p:nvPr/>
        </p:nvSpPr>
        <p:spPr>
          <a:xfrm>
            <a:off x="3851920" y="2132856"/>
            <a:ext cx="1080120" cy="584775"/>
          </a:xfrm>
          <a:prstGeom prst="rect">
            <a:avLst/>
          </a:prstGeom>
          <a:noFill/>
        </p:spPr>
        <p:txBody>
          <a:bodyPr wrap="square" rtlCol="0">
            <a:spAutoFit/>
          </a:bodyPr>
          <a:lstStyle/>
          <a:p>
            <a:r>
              <a:rPr lang="fr-FR" sz="3200" dirty="0" smtClean="0">
                <a:solidFill>
                  <a:srgbClr val="FF0000"/>
                </a:solidFill>
              </a:rPr>
              <a:t>est</a:t>
            </a:r>
            <a:endParaRPr lang="fr-FR" sz="3200" dirty="0">
              <a:solidFill>
                <a:srgbClr val="FF0000"/>
              </a:solidFill>
            </a:endParaRPr>
          </a:p>
        </p:txBody>
      </p:sp>
      <p:sp>
        <p:nvSpPr>
          <p:cNvPr id="15" name="ZoneTexte 14"/>
          <p:cNvSpPr txBox="1"/>
          <p:nvPr/>
        </p:nvSpPr>
        <p:spPr>
          <a:xfrm>
            <a:off x="3923928" y="2492896"/>
            <a:ext cx="1080120" cy="584775"/>
          </a:xfrm>
          <a:prstGeom prst="rect">
            <a:avLst/>
          </a:prstGeom>
          <a:noFill/>
        </p:spPr>
        <p:txBody>
          <a:bodyPr wrap="square" rtlCol="0">
            <a:spAutoFit/>
          </a:bodyPr>
          <a:lstStyle/>
          <a:p>
            <a:r>
              <a:rPr lang="fr-FR" sz="3200" dirty="0" smtClean="0">
                <a:solidFill>
                  <a:srgbClr val="FF0000"/>
                </a:solidFill>
              </a:rPr>
              <a:t>C’est</a:t>
            </a:r>
            <a:endParaRPr lang="fr-FR" sz="3200" dirty="0">
              <a:solidFill>
                <a:srgbClr val="FF0000"/>
              </a:solidFill>
            </a:endParaRPr>
          </a:p>
        </p:txBody>
      </p:sp>
      <p:sp>
        <p:nvSpPr>
          <p:cNvPr id="16" name="ZoneTexte 15"/>
          <p:cNvSpPr txBox="1"/>
          <p:nvPr/>
        </p:nvSpPr>
        <p:spPr>
          <a:xfrm>
            <a:off x="5940152" y="3212976"/>
            <a:ext cx="792088" cy="584775"/>
          </a:xfrm>
          <a:prstGeom prst="rect">
            <a:avLst/>
          </a:prstGeom>
          <a:noFill/>
        </p:spPr>
        <p:txBody>
          <a:bodyPr wrap="square" rtlCol="0">
            <a:spAutoFit/>
          </a:bodyPr>
          <a:lstStyle/>
          <a:p>
            <a:r>
              <a:rPr lang="fr-FR" sz="3200" dirty="0" smtClean="0">
                <a:solidFill>
                  <a:srgbClr val="FF0000"/>
                </a:solidFill>
              </a:rPr>
              <a:t>et</a:t>
            </a:r>
            <a:endParaRPr lang="fr-FR" sz="3200" dirty="0">
              <a:solidFill>
                <a:srgbClr val="FF0000"/>
              </a:solidFill>
            </a:endParaRPr>
          </a:p>
        </p:txBody>
      </p:sp>
      <p:sp>
        <p:nvSpPr>
          <p:cNvPr id="17" name="ZoneTexte 16"/>
          <p:cNvSpPr txBox="1"/>
          <p:nvPr/>
        </p:nvSpPr>
        <p:spPr>
          <a:xfrm>
            <a:off x="827584" y="3933056"/>
            <a:ext cx="936104" cy="584775"/>
          </a:xfrm>
          <a:prstGeom prst="rect">
            <a:avLst/>
          </a:prstGeom>
          <a:noFill/>
        </p:spPr>
        <p:txBody>
          <a:bodyPr wrap="square" rtlCol="0">
            <a:spAutoFit/>
          </a:bodyPr>
          <a:lstStyle/>
          <a:p>
            <a:r>
              <a:rPr lang="fr-FR" sz="3200" dirty="0" smtClean="0">
                <a:solidFill>
                  <a:srgbClr val="FF0000"/>
                </a:solidFill>
              </a:rPr>
              <a:t>on</a:t>
            </a:r>
            <a:endParaRPr lang="fr-FR" sz="3200" dirty="0">
              <a:solidFill>
                <a:srgbClr val="FF0000"/>
              </a:solidFill>
            </a:endParaRPr>
          </a:p>
        </p:txBody>
      </p:sp>
      <p:sp>
        <p:nvSpPr>
          <p:cNvPr id="18" name="ZoneTexte 17"/>
          <p:cNvSpPr txBox="1"/>
          <p:nvPr/>
        </p:nvSpPr>
        <p:spPr>
          <a:xfrm>
            <a:off x="7308304" y="5013176"/>
            <a:ext cx="720080" cy="584775"/>
          </a:xfrm>
          <a:prstGeom prst="rect">
            <a:avLst/>
          </a:prstGeom>
          <a:noFill/>
        </p:spPr>
        <p:txBody>
          <a:bodyPr wrap="square" rtlCol="0">
            <a:spAutoFit/>
          </a:bodyPr>
          <a:lstStyle/>
          <a:p>
            <a:r>
              <a:rPr lang="fr-FR" sz="3200" dirty="0" smtClean="0">
                <a:solidFill>
                  <a:srgbClr val="FF0000"/>
                </a:solidFill>
              </a:rPr>
              <a:t>à</a:t>
            </a:r>
            <a:endParaRPr lang="fr-FR" sz="3200" dirty="0">
              <a:solidFill>
                <a:srgbClr val="FF0000"/>
              </a:solidFill>
            </a:endParaRPr>
          </a:p>
        </p:txBody>
      </p:sp>
      <p:cxnSp>
        <p:nvCxnSpPr>
          <p:cNvPr id="19" name="Connecteur droit 18"/>
          <p:cNvCxnSpPr/>
          <p:nvPr/>
        </p:nvCxnSpPr>
        <p:spPr>
          <a:xfrm>
            <a:off x="7668344" y="2708920"/>
            <a:ext cx="43204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7452320" y="2204864"/>
            <a:ext cx="864096" cy="584775"/>
          </a:xfrm>
          <a:prstGeom prst="rect">
            <a:avLst/>
          </a:prstGeom>
          <a:noFill/>
        </p:spPr>
        <p:txBody>
          <a:bodyPr wrap="square" rtlCol="0">
            <a:spAutoFit/>
          </a:bodyPr>
          <a:lstStyle/>
          <a:p>
            <a:r>
              <a:rPr lang="fr-FR" sz="3200" dirty="0" smtClean="0">
                <a:solidFill>
                  <a:srgbClr val="FF0000"/>
                </a:solidFill>
              </a:rPr>
              <a:t>Si</a:t>
            </a:r>
            <a:endParaRPr lang="fr-FR"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500" fill="hold"/>
                                        <p:tgtEl>
                                          <p:spTgt spid="20"/>
                                        </p:tgtEl>
                                        <p:attrNameLst>
                                          <p:attrName>ppt_x</p:attrName>
                                        </p:attrNameLst>
                                      </p:cBhvr>
                                      <p:tavLst>
                                        <p:tav tm="0">
                                          <p:val>
                                            <p:strVal val="#ppt_x"/>
                                          </p:val>
                                        </p:tav>
                                        <p:tav tm="100000">
                                          <p:val>
                                            <p:strVal val="#ppt_x"/>
                                          </p:val>
                                        </p:tav>
                                      </p:tavLst>
                                    </p:anim>
                                    <p:anim calcmode="lin" valueType="num">
                                      <p:cBhvr additive="base">
                                        <p:cTn id="5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500" fill="hold"/>
                                        <p:tgtEl>
                                          <p:spTgt spid="7"/>
                                        </p:tgtEl>
                                        <p:attrNameLst>
                                          <p:attrName>ppt_x</p:attrName>
                                        </p:attrNameLst>
                                      </p:cBhvr>
                                      <p:tavLst>
                                        <p:tav tm="0">
                                          <p:val>
                                            <p:strVal val="#ppt_x"/>
                                          </p:val>
                                        </p:tav>
                                        <p:tav tm="100000">
                                          <p:val>
                                            <p:strVal val="#ppt_x"/>
                                          </p:val>
                                        </p:tav>
                                      </p:tavLst>
                                    </p:anim>
                                    <p:anim calcmode="lin" valueType="num">
                                      <p:cBhvr additive="base">
                                        <p:cTn id="6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additive="base">
                                        <p:cTn id="66" dur="500" fill="hold"/>
                                        <p:tgtEl>
                                          <p:spTgt spid="15"/>
                                        </p:tgtEl>
                                        <p:attrNameLst>
                                          <p:attrName>ppt_x</p:attrName>
                                        </p:attrNameLst>
                                      </p:cBhvr>
                                      <p:tavLst>
                                        <p:tav tm="0">
                                          <p:val>
                                            <p:strVal val="#ppt_x"/>
                                          </p:val>
                                        </p:tav>
                                        <p:tav tm="100000">
                                          <p:val>
                                            <p:strVal val="#ppt_x"/>
                                          </p:val>
                                        </p:tav>
                                      </p:tavLst>
                                    </p:anim>
                                    <p:anim calcmode="lin" valueType="num">
                                      <p:cBhvr additive="base">
                                        <p:cTn id="6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additive="base">
                                        <p:cTn id="72" dur="500" fill="hold"/>
                                        <p:tgtEl>
                                          <p:spTgt spid="8"/>
                                        </p:tgtEl>
                                        <p:attrNameLst>
                                          <p:attrName>ppt_x</p:attrName>
                                        </p:attrNameLst>
                                      </p:cBhvr>
                                      <p:tavLst>
                                        <p:tav tm="0">
                                          <p:val>
                                            <p:strVal val="#ppt_x"/>
                                          </p:val>
                                        </p:tav>
                                        <p:tav tm="100000">
                                          <p:val>
                                            <p:strVal val="#ppt_x"/>
                                          </p:val>
                                        </p:tav>
                                      </p:tavLst>
                                    </p:anim>
                                    <p:anim calcmode="lin" valueType="num">
                                      <p:cBhvr additive="base">
                                        <p:cTn id="7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500" fill="hold"/>
                                        <p:tgtEl>
                                          <p:spTgt spid="16"/>
                                        </p:tgtEl>
                                        <p:attrNameLst>
                                          <p:attrName>ppt_x</p:attrName>
                                        </p:attrNameLst>
                                      </p:cBhvr>
                                      <p:tavLst>
                                        <p:tav tm="0">
                                          <p:val>
                                            <p:strVal val="#ppt_x"/>
                                          </p:val>
                                        </p:tav>
                                        <p:tav tm="100000">
                                          <p:val>
                                            <p:strVal val="#ppt_x"/>
                                          </p:val>
                                        </p:tav>
                                      </p:tavLst>
                                    </p:anim>
                                    <p:anim calcmode="lin" valueType="num">
                                      <p:cBhvr additive="base">
                                        <p:cTn id="7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500" fill="hold"/>
                                        <p:tgtEl>
                                          <p:spTgt spid="9"/>
                                        </p:tgtEl>
                                        <p:attrNameLst>
                                          <p:attrName>ppt_x</p:attrName>
                                        </p:attrNameLst>
                                      </p:cBhvr>
                                      <p:tavLst>
                                        <p:tav tm="0">
                                          <p:val>
                                            <p:strVal val="#ppt_x"/>
                                          </p:val>
                                        </p:tav>
                                        <p:tav tm="100000">
                                          <p:val>
                                            <p:strVal val="#ppt_x"/>
                                          </p:val>
                                        </p:tav>
                                      </p:tavLst>
                                    </p:anim>
                                    <p:anim calcmode="lin" valueType="num">
                                      <p:cBhvr additive="base">
                                        <p:cTn id="8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additive="base">
                                        <p:cTn id="90" dur="500" fill="hold"/>
                                        <p:tgtEl>
                                          <p:spTgt spid="17"/>
                                        </p:tgtEl>
                                        <p:attrNameLst>
                                          <p:attrName>ppt_x</p:attrName>
                                        </p:attrNameLst>
                                      </p:cBhvr>
                                      <p:tavLst>
                                        <p:tav tm="0">
                                          <p:val>
                                            <p:strVal val="#ppt_x"/>
                                          </p:val>
                                        </p:tav>
                                        <p:tav tm="100000">
                                          <p:val>
                                            <p:strVal val="#ppt_x"/>
                                          </p:val>
                                        </p:tav>
                                      </p:tavLst>
                                    </p:anim>
                                    <p:anim calcmode="lin" valueType="num">
                                      <p:cBhvr additive="base">
                                        <p:cTn id="9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nodeType="click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additive="base">
                                        <p:cTn id="96" dur="500" fill="hold"/>
                                        <p:tgtEl>
                                          <p:spTgt spid="10"/>
                                        </p:tgtEl>
                                        <p:attrNameLst>
                                          <p:attrName>ppt_x</p:attrName>
                                        </p:attrNameLst>
                                      </p:cBhvr>
                                      <p:tavLst>
                                        <p:tav tm="0">
                                          <p:val>
                                            <p:strVal val="#ppt_x"/>
                                          </p:val>
                                        </p:tav>
                                        <p:tav tm="100000">
                                          <p:val>
                                            <p:strVal val="#ppt_x"/>
                                          </p:val>
                                        </p:tav>
                                      </p:tavLst>
                                    </p:anim>
                                    <p:anim calcmode="lin" valueType="num">
                                      <p:cBhvr additive="base">
                                        <p:cTn id="9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additive="base">
                                        <p:cTn id="102" dur="500" fill="hold"/>
                                        <p:tgtEl>
                                          <p:spTgt spid="18"/>
                                        </p:tgtEl>
                                        <p:attrNameLst>
                                          <p:attrName>ppt_x</p:attrName>
                                        </p:attrNameLst>
                                      </p:cBhvr>
                                      <p:tavLst>
                                        <p:tav tm="0">
                                          <p:val>
                                            <p:strVal val="#ppt_x"/>
                                          </p:val>
                                        </p:tav>
                                        <p:tav tm="100000">
                                          <p:val>
                                            <p:strVal val="#ppt_x"/>
                                          </p:val>
                                        </p:tav>
                                      </p:tavLst>
                                    </p:anim>
                                    <p:anim calcmode="lin" valueType="num">
                                      <p:cBhvr additive="base">
                                        <p:cTn id="10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3" grpId="0"/>
      <p:bldP spid="14" grpId="0"/>
      <p:bldP spid="15" grpId="0"/>
      <p:bldP spid="16" grpId="0"/>
      <p:bldP spid="17" grpId="0"/>
      <p:bldP spid="18" grpId="0"/>
      <p:bldP spid="2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720080"/>
          </a:xfrm>
        </p:spPr>
        <p:txBody>
          <a:bodyPr>
            <a:normAutofit fontScale="90000"/>
          </a:bodyPr>
          <a:lstStyle/>
          <a:p>
            <a:r>
              <a:rPr lang="fr-FR" sz="5400" dirty="0" smtClean="0"/>
              <a:t>Trouvez les 9 fautes.</a:t>
            </a:r>
            <a:endParaRPr lang="fr-FR" dirty="0"/>
          </a:p>
        </p:txBody>
      </p:sp>
      <p:sp>
        <p:nvSpPr>
          <p:cNvPr id="3" name="Espace réservé du contenu 2"/>
          <p:cNvSpPr>
            <a:spLocks noGrp="1"/>
          </p:cNvSpPr>
          <p:nvPr>
            <p:ph idx="1"/>
          </p:nvPr>
        </p:nvSpPr>
        <p:spPr>
          <a:xfrm>
            <a:off x="457200" y="1340768"/>
            <a:ext cx="8229600" cy="4983832"/>
          </a:xfrm>
        </p:spPr>
        <p:txBody>
          <a:bodyPr>
            <a:normAutofit fontScale="92500" lnSpcReduction="20000"/>
          </a:bodyPr>
          <a:lstStyle/>
          <a:p>
            <a:r>
              <a:rPr lang="fr-FR" dirty="0" smtClean="0">
                <a:solidFill>
                  <a:srgbClr val="0070C0"/>
                </a:solidFill>
              </a:rPr>
              <a:t>On avait projeté depuis cinq mois d'aller déjeuner aux environ de Paris, le jour de la fête de Mme Dufour, qui s'appelait Pétronille. Aussi, comme on avait attendu cet partie impatiemment, s'était-on levé de fort bonne heure ce matin-la. </a:t>
            </a:r>
          </a:p>
          <a:p>
            <a:r>
              <a:rPr lang="fr-FR" dirty="0" smtClean="0">
                <a:solidFill>
                  <a:srgbClr val="0070C0"/>
                </a:solidFill>
              </a:rPr>
              <a:t>M. Dufour, ayant emprunté la voiture du laitier, conduisait lui-même. La carriole, a deux roues, était fort propre; elle avait un toit supporté par quatre montants de fer ou s'attachaient des rideaux qu'on avait relevés pour voir le paysage. Celui de derrière, seul, flottait au vent, comme un drapeau. La femme, à côté de son époux, s'épanouissait d’en une robe de soie cerise </a:t>
            </a:r>
            <a:r>
              <a:rPr lang="fr-FR" dirty="0" err="1" smtClean="0">
                <a:solidFill>
                  <a:srgbClr val="0070C0"/>
                </a:solidFill>
              </a:rPr>
              <a:t>extravaguante</a:t>
            </a:r>
            <a:r>
              <a:rPr lang="fr-FR" dirty="0" smtClean="0">
                <a:solidFill>
                  <a:srgbClr val="0070C0"/>
                </a:solidFill>
              </a:rPr>
              <a:t>. Ensuite, sur deux chaises, se tenaient une vieille grand-mère et une jeune fille. On apercevait encore la chevelure jaune d'un garçon qui, faute de siège, si était étendu toute au fond, et dont la tête seule apparaissait. </a:t>
            </a:r>
          </a:p>
          <a:p>
            <a:endParaRPr lang="fr-FR" dirty="0">
              <a:solidFill>
                <a:schemeClr val="accent2">
                  <a:lumMod val="50000"/>
                </a:schemeClr>
              </a:solidFill>
            </a:endParaRPr>
          </a:p>
        </p:txBody>
      </p:sp>
      <p:cxnSp>
        <p:nvCxnSpPr>
          <p:cNvPr id="4" name="Connecteur droit 3"/>
          <p:cNvCxnSpPr/>
          <p:nvPr/>
        </p:nvCxnSpPr>
        <p:spPr>
          <a:xfrm>
            <a:off x="1475656" y="191683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7812360" y="227687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1763688" y="285293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3635896" y="350100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7236296" y="378904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4211960" y="587727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6588224" y="5877272"/>
            <a:ext cx="28803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1619672" y="1484784"/>
            <a:ext cx="432048" cy="584775"/>
          </a:xfrm>
          <a:prstGeom prst="rect">
            <a:avLst/>
          </a:prstGeom>
          <a:noFill/>
        </p:spPr>
        <p:txBody>
          <a:bodyPr wrap="square" rtlCol="0">
            <a:spAutoFit/>
          </a:bodyPr>
          <a:lstStyle/>
          <a:p>
            <a:r>
              <a:rPr lang="fr-FR" sz="3200" dirty="0" smtClean="0">
                <a:solidFill>
                  <a:srgbClr val="FF0000"/>
                </a:solidFill>
              </a:rPr>
              <a:t>s</a:t>
            </a:r>
            <a:endParaRPr lang="fr-FR" sz="3200" dirty="0">
              <a:solidFill>
                <a:srgbClr val="FF0000"/>
              </a:solidFill>
            </a:endParaRPr>
          </a:p>
        </p:txBody>
      </p:sp>
      <p:sp>
        <p:nvSpPr>
          <p:cNvPr id="13" name="ZoneTexte 12"/>
          <p:cNvSpPr txBox="1"/>
          <p:nvPr/>
        </p:nvSpPr>
        <p:spPr>
          <a:xfrm>
            <a:off x="7884368" y="1772816"/>
            <a:ext cx="576064" cy="584775"/>
          </a:xfrm>
          <a:prstGeom prst="rect">
            <a:avLst/>
          </a:prstGeom>
          <a:noFill/>
        </p:spPr>
        <p:txBody>
          <a:bodyPr wrap="square" rtlCol="0">
            <a:spAutoFit/>
          </a:bodyPr>
          <a:lstStyle/>
          <a:p>
            <a:r>
              <a:rPr lang="fr-FR" sz="3200" dirty="0" smtClean="0">
                <a:solidFill>
                  <a:srgbClr val="FF0000"/>
                </a:solidFill>
              </a:rPr>
              <a:t>te</a:t>
            </a:r>
            <a:endParaRPr lang="fr-FR" sz="3200" dirty="0">
              <a:solidFill>
                <a:srgbClr val="FF0000"/>
              </a:solidFill>
            </a:endParaRPr>
          </a:p>
        </p:txBody>
      </p:sp>
      <p:sp>
        <p:nvSpPr>
          <p:cNvPr id="14" name="ZoneTexte 13"/>
          <p:cNvSpPr txBox="1"/>
          <p:nvPr/>
        </p:nvSpPr>
        <p:spPr>
          <a:xfrm>
            <a:off x="1691680" y="2420888"/>
            <a:ext cx="504056" cy="584775"/>
          </a:xfrm>
          <a:prstGeom prst="rect">
            <a:avLst/>
          </a:prstGeom>
          <a:noFill/>
        </p:spPr>
        <p:txBody>
          <a:bodyPr wrap="square" rtlCol="0">
            <a:spAutoFit/>
          </a:bodyPr>
          <a:lstStyle/>
          <a:p>
            <a:r>
              <a:rPr lang="fr-FR" sz="3200" dirty="0" smtClean="0">
                <a:solidFill>
                  <a:srgbClr val="FF0000"/>
                </a:solidFill>
              </a:rPr>
              <a:t>à</a:t>
            </a:r>
            <a:endParaRPr lang="fr-FR" sz="3200" dirty="0">
              <a:solidFill>
                <a:srgbClr val="FF0000"/>
              </a:solidFill>
            </a:endParaRPr>
          </a:p>
        </p:txBody>
      </p:sp>
      <p:sp>
        <p:nvSpPr>
          <p:cNvPr id="15" name="ZoneTexte 14"/>
          <p:cNvSpPr txBox="1"/>
          <p:nvPr/>
        </p:nvSpPr>
        <p:spPr>
          <a:xfrm>
            <a:off x="3635896" y="3068960"/>
            <a:ext cx="504056" cy="584775"/>
          </a:xfrm>
          <a:prstGeom prst="rect">
            <a:avLst/>
          </a:prstGeom>
          <a:noFill/>
        </p:spPr>
        <p:txBody>
          <a:bodyPr wrap="square" rtlCol="0">
            <a:spAutoFit/>
          </a:bodyPr>
          <a:lstStyle/>
          <a:p>
            <a:r>
              <a:rPr lang="fr-FR" sz="3200" dirty="0" smtClean="0">
                <a:solidFill>
                  <a:srgbClr val="FF0000"/>
                </a:solidFill>
              </a:rPr>
              <a:t>à</a:t>
            </a:r>
            <a:endParaRPr lang="fr-FR" sz="3200" dirty="0">
              <a:solidFill>
                <a:srgbClr val="FF0000"/>
              </a:solidFill>
            </a:endParaRPr>
          </a:p>
        </p:txBody>
      </p:sp>
      <p:sp>
        <p:nvSpPr>
          <p:cNvPr id="16" name="ZoneTexte 15"/>
          <p:cNvSpPr txBox="1"/>
          <p:nvPr/>
        </p:nvSpPr>
        <p:spPr>
          <a:xfrm>
            <a:off x="7308304" y="3284984"/>
            <a:ext cx="432048" cy="584775"/>
          </a:xfrm>
          <a:prstGeom prst="rect">
            <a:avLst/>
          </a:prstGeom>
          <a:noFill/>
        </p:spPr>
        <p:txBody>
          <a:bodyPr wrap="square" rtlCol="0">
            <a:spAutoFit/>
          </a:bodyPr>
          <a:lstStyle/>
          <a:p>
            <a:r>
              <a:rPr lang="fr-FR" sz="3200" dirty="0" smtClean="0">
                <a:solidFill>
                  <a:srgbClr val="FF0000"/>
                </a:solidFill>
              </a:rPr>
              <a:t>ù</a:t>
            </a:r>
            <a:endParaRPr lang="fr-FR" sz="3200" dirty="0">
              <a:solidFill>
                <a:srgbClr val="FF0000"/>
              </a:solidFill>
            </a:endParaRPr>
          </a:p>
        </p:txBody>
      </p:sp>
      <p:sp>
        <p:nvSpPr>
          <p:cNvPr id="17" name="ZoneTexte 16"/>
          <p:cNvSpPr txBox="1"/>
          <p:nvPr/>
        </p:nvSpPr>
        <p:spPr>
          <a:xfrm>
            <a:off x="4067944" y="5373216"/>
            <a:ext cx="792088" cy="584775"/>
          </a:xfrm>
          <a:prstGeom prst="rect">
            <a:avLst/>
          </a:prstGeom>
          <a:noFill/>
        </p:spPr>
        <p:txBody>
          <a:bodyPr wrap="square" rtlCol="0">
            <a:spAutoFit/>
          </a:bodyPr>
          <a:lstStyle/>
          <a:p>
            <a:r>
              <a:rPr lang="fr-FR" sz="3200" dirty="0" smtClean="0">
                <a:solidFill>
                  <a:srgbClr val="FF0000"/>
                </a:solidFill>
              </a:rPr>
              <a:t>s’y</a:t>
            </a:r>
            <a:endParaRPr lang="fr-FR" sz="3200" dirty="0">
              <a:solidFill>
                <a:srgbClr val="FF0000"/>
              </a:solidFill>
            </a:endParaRPr>
          </a:p>
        </p:txBody>
      </p:sp>
      <p:sp>
        <p:nvSpPr>
          <p:cNvPr id="18" name="ZoneTexte 17"/>
          <p:cNvSpPr txBox="1"/>
          <p:nvPr/>
        </p:nvSpPr>
        <p:spPr>
          <a:xfrm>
            <a:off x="6588224" y="5373216"/>
            <a:ext cx="360040" cy="584775"/>
          </a:xfrm>
          <a:prstGeom prst="rect">
            <a:avLst/>
          </a:prstGeom>
          <a:noFill/>
        </p:spPr>
        <p:txBody>
          <a:bodyPr wrap="square" rtlCol="0">
            <a:spAutoFit/>
          </a:bodyPr>
          <a:lstStyle/>
          <a:p>
            <a:r>
              <a:rPr lang="fr-FR" sz="3200" dirty="0" smtClean="0">
                <a:solidFill>
                  <a:srgbClr val="FF0000"/>
                </a:solidFill>
              </a:rPr>
              <a:t>t</a:t>
            </a:r>
            <a:endParaRPr lang="fr-FR" sz="3200" dirty="0">
              <a:solidFill>
                <a:srgbClr val="FF0000"/>
              </a:solidFill>
            </a:endParaRPr>
          </a:p>
        </p:txBody>
      </p:sp>
      <p:cxnSp>
        <p:nvCxnSpPr>
          <p:cNvPr id="19" name="Connecteur droit 18"/>
          <p:cNvCxnSpPr/>
          <p:nvPr/>
        </p:nvCxnSpPr>
        <p:spPr>
          <a:xfrm>
            <a:off x="5652120" y="4941168"/>
            <a:ext cx="57606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5436096" y="4509121"/>
            <a:ext cx="1368152" cy="584775"/>
          </a:xfrm>
          <a:prstGeom prst="rect">
            <a:avLst/>
          </a:prstGeom>
          <a:noFill/>
        </p:spPr>
        <p:txBody>
          <a:bodyPr wrap="square" rtlCol="0">
            <a:spAutoFit/>
          </a:bodyPr>
          <a:lstStyle/>
          <a:p>
            <a:r>
              <a:rPr lang="fr-FR" sz="3200" dirty="0" smtClean="0">
                <a:solidFill>
                  <a:srgbClr val="FF0000"/>
                </a:solidFill>
              </a:rPr>
              <a:t>ante</a:t>
            </a:r>
            <a:endParaRPr lang="fr-FR" sz="3200" dirty="0">
              <a:solidFill>
                <a:srgbClr val="FF0000"/>
              </a:solidFill>
            </a:endParaRPr>
          </a:p>
        </p:txBody>
      </p:sp>
      <p:cxnSp>
        <p:nvCxnSpPr>
          <p:cNvPr id="22" name="Connecteur droit 21"/>
          <p:cNvCxnSpPr/>
          <p:nvPr/>
        </p:nvCxnSpPr>
        <p:spPr>
          <a:xfrm>
            <a:off x="971600" y="4941168"/>
            <a:ext cx="43204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539552" y="4581128"/>
            <a:ext cx="1008112" cy="523220"/>
          </a:xfrm>
          <a:prstGeom prst="rect">
            <a:avLst/>
          </a:prstGeom>
          <a:noFill/>
        </p:spPr>
        <p:txBody>
          <a:bodyPr wrap="square" rtlCol="0">
            <a:spAutoFit/>
          </a:bodyPr>
          <a:lstStyle/>
          <a:p>
            <a:r>
              <a:rPr lang="fr-FR" sz="2800" dirty="0" smtClean="0">
                <a:solidFill>
                  <a:srgbClr val="FF0000"/>
                </a:solidFill>
              </a:rPr>
              <a:t>dans</a:t>
            </a:r>
            <a:endParaRPr lang="fr-FR" sz="2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ppt_x"/>
                                          </p:val>
                                        </p:tav>
                                        <p:tav tm="100000">
                                          <p:val>
                                            <p:strVal val="#ppt_x"/>
                                          </p:val>
                                        </p:tav>
                                      </p:tavLst>
                                    </p:anim>
                                    <p:anim calcmode="lin" valueType="num">
                                      <p:cBhvr additive="base">
                                        <p:cTn id="5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ppt_x"/>
                                          </p:val>
                                        </p:tav>
                                        <p:tav tm="100000">
                                          <p:val>
                                            <p:strVal val="#ppt_x"/>
                                          </p:val>
                                        </p:tav>
                                      </p:tavLst>
                                    </p:anim>
                                    <p:anim calcmode="lin" valueType="num">
                                      <p:cBhvr additive="base">
                                        <p:cTn id="6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500" fill="hold"/>
                                        <p:tgtEl>
                                          <p:spTgt spid="23"/>
                                        </p:tgtEl>
                                        <p:attrNameLst>
                                          <p:attrName>ppt_x</p:attrName>
                                        </p:attrNameLst>
                                      </p:cBhvr>
                                      <p:tavLst>
                                        <p:tav tm="0">
                                          <p:val>
                                            <p:strVal val="#ppt_x"/>
                                          </p:val>
                                        </p:tav>
                                        <p:tav tm="100000">
                                          <p:val>
                                            <p:strVal val="#ppt_x"/>
                                          </p:val>
                                        </p:tav>
                                      </p:tavLst>
                                    </p:anim>
                                    <p:anim calcmode="lin" valueType="num">
                                      <p:cBhvr additive="base">
                                        <p:cTn id="8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500" fill="hold"/>
                                        <p:tgtEl>
                                          <p:spTgt spid="19"/>
                                        </p:tgtEl>
                                        <p:attrNameLst>
                                          <p:attrName>ppt_x</p:attrName>
                                        </p:attrNameLst>
                                      </p:cBhvr>
                                      <p:tavLst>
                                        <p:tav tm="0">
                                          <p:val>
                                            <p:strVal val="#ppt_x"/>
                                          </p:val>
                                        </p:tav>
                                        <p:tav tm="100000">
                                          <p:val>
                                            <p:strVal val="#ppt_x"/>
                                          </p:val>
                                        </p:tav>
                                      </p:tavLst>
                                    </p:anim>
                                    <p:anim calcmode="lin" valueType="num">
                                      <p:cBhvr additive="base">
                                        <p:cTn id="8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nodeType="clickEffect">
                                  <p:stCondLst>
                                    <p:cond delay="0"/>
                                  </p:stCondLst>
                                  <p:childTnLst>
                                    <p:set>
                                      <p:cBhvr>
                                        <p:cTn id="98" dur="1" fill="hold">
                                          <p:stCondLst>
                                            <p:cond delay="0"/>
                                          </p:stCondLst>
                                        </p:cTn>
                                        <p:tgtEl>
                                          <p:spTgt spid="9"/>
                                        </p:tgtEl>
                                        <p:attrNameLst>
                                          <p:attrName>style.visibility</p:attrName>
                                        </p:attrNameLst>
                                      </p:cBhvr>
                                      <p:to>
                                        <p:strVal val="visible"/>
                                      </p:to>
                                    </p:set>
                                    <p:anim calcmode="lin" valueType="num">
                                      <p:cBhvr additive="base">
                                        <p:cTn id="99" dur="500" fill="hold"/>
                                        <p:tgtEl>
                                          <p:spTgt spid="9"/>
                                        </p:tgtEl>
                                        <p:attrNameLst>
                                          <p:attrName>ppt_x</p:attrName>
                                        </p:attrNameLst>
                                      </p:cBhvr>
                                      <p:tavLst>
                                        <p:tav tm="0">
                                          <p:val>
                                            <p:strVal val="#ppt_x"/>
                                          </p:val>
                                        </p:tav>
                                        <p:tav tm="100000">
                                          <p:val>
                                            <p:strVal val="#ppt_x"/>
                                          </p:val>
                                        </p:tav>
                                      </p:tavLst>
                                    </p:anim>
                                    <p:anim calcmode="lin" valueType="num">
                                      <p:cBhvr additive="base">
                                        <p:cTn id="10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17"/>
                                        </p:tgtEl>
                                        <p:attrNameLst>
                                          <p:attrName>style.visibility</p:attrName>
                                        </p:attrNameLst>
                                      </p:cBhvr>
                                      <p:to>
                                        <p:strVal val="visible"/>
                                      </p:to>
                                    </p:set>
                                    <p:anim calcmode="lin" valueType="num">
                                      <p:cBhvr additive="base">
                                        <p:cTn id="105" dur="500" fill="hold"/>
                                        <p:tgtEl>
                                          <p:spTgt spid="17"/>
                                        </p:tgtEl>
                                        <p:attrNameLst>
                                          <p:attrName>ppt_x</p:attrName>
                                        </p:attrNameLst>
                                      </p:cBhvr>
                                      <p:tavLst>
                                        <p:tav tm="0">
                                          <p:val>
                                            <p:strVal val="#ppt_x"/>
                                          </p:val>
                                        </p:tav>
                                        <p:tav tm="100000">
                                          <p:val>
                                            <p:strVal val="#ppt_x"/>
                                          </p:val>
                                        </p:tav>
                                      </p:tavLst>
                                    </p:anim>
                                    <p:anim calcmode="lin" valueType="num">
                                      <p:cBhvr additive="base">
                                        <p:cTn id="10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nodeType="clickEffect">
                                  <p:stCondLst>
                                    <p:cond delay="0"/>
                                  </p:stCondLst>
                                  <p:childTnLst>
                                    <p:set>
                                      <p:cBhvr>
                                        <p:cTn id="110" dur="1" fill="hold">
                                          <p:stCondLst>
                                            <p:cond delay="0"/>
                                          </p:stCondLst>
                                        </p:cTn>
                                        <p:tgtEl>
                                          <p:spTgt spid="10"/>
                                        </p:tgtEl>
                                        <p:attrNameLst>
                                          <p:attrName>style.visibility</p:attrName>
                                        </p:attrNameLst>
                                      </p:cBhvr>
                                      <p:to>
                                        <p:strVal val="visible"/>
                                      </p:to>
                                    </p:set>
                                    <p:anim calcmode="lin" valueType="num">
                                      <p:cBhvr additive="base">
                                        <p:cTn id="111" dur="500" fill="hold"/>
                                        <p:tgtEl>
                                          <p:spTgt spid="10"/>
                                        </p:tgtEl>
                                        <p:attrNameLst>
                                          <p:attrName>ppt_x</p:attrName>
                                        </p:attrNameLst>
                                      </p:cBhvr>
                                      <p:tavLst>
                                        <p:tav tm="0">
                                          <p:val>
                                            <p:strVal val="#ppt_x"/>
                                          </p:val>
                                        </p:tav>
                                        <p:tav tm="100000">
                                          <p:val>
                                            <p:strVal val="#ppt_x"/>
                                          </p:val>
                                        </p:tav>
                                      </p:tavLst>
                                    </p:anim>
                                    <p:anim calcmode="lin" valueType="num">
                                      <p:cBhvr additive="base">
                                        <p:cTn id="1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grpId="0" nodeType="clickEffect">
                                  <p:stCondLst>
                                    <p:cond delay="0"/>
                                  </p:stCondLst>
                                  <p:childTnLst>
                                    <p:set>
                                      <p:cBhvr>
                                        <p:cTn id="116" dur="1" fill="hold">
                                          <p:stCondLst>
                                            <p:cond delay="0"/>
                                          </p:stCondLst>
                                        </p:cTn>
                                        <p:tgtEl>
                                          <p:spTgt spid="18"/>
                                        </p:tgtEl>
                                        <p:attrNameLst>
                                          <p:attrName>style.visibility</p:attrName>
                                        </p:attrNameLst>
                                      </p:cBhvr>
                                      <p:to>
                                        <p:strVal val="visible"/>
                                      </p:to>
                                    </p:set>
                                    <p:anim calcmode="lin" valueType="num">
                                      <p:cBhvr additive="base">
                                        <p:cTn id="117" dur="500" fill="hold"/>
                                        <p:tgtEl>
                                          <p:spTgt spid="18"/>
                                        </p:tgtEl>
                                        <p:attrNameLst>
                                          <p:attrName>ppt_x</p:attrName>
                                        </p:attrNameLst>
                                      </p:cBhvr>
                                      <p:tavLst>
                                        <p:tav tm="0">
                                          <p:val>
                                            <p:strVal val="#ppt_x"/>
                                          </p:val>
                                        </p:tav>
                                        <p:tav tm="100000">
                                          <p:val>
                                            <p:strVal val="#ppt_x"/>
                                          </p:val>
                                        </p:tav>
                                      </p:tavLst>
                                    </p:anim>
                                    <p:anim calcmode="lin" valueType="num">
                                      <p:cBhvr additive="base">
                                        <p:cTn id="1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P spid="12" grpId="0"/>
      <p:bldP spid="13" grpId="0"/>
      <p:bldP spid="14" grpId="0"/>
      <p:bldP spid="15" grpId="0"/>
      <p:bldP spid="16" grpId="0"/>
      <p:bldP spid="17" grpId="0"/>
      <p:bldP spid="18" grpId="0"/>
      <p:bldP spid="21" grpId="0"/>
      <p:bldP spid="2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80696"/>
          </a:xfrm>
        </p:spPr>
        <p:txBody>
          <a:bodyPr>
            <a:normAutofit fontScale="90000"/>
          </a:bodyPr>
          <a:lstStyle/>
          <a:p>
            <a:r>
              <a:rPr lang="fr-FR" sz="5400" dirty="0" smtClean="0"/>
              <a:t>Trouvez les 9 fautes.</a:t>
            </a:r>
            <a:endParaRPr lang="fr-FR" dirty="0"/>
          </a:p>
        </p:txBody>
      </p:sp>
      <p:sp>
        <p:nvSpPr>
          <p:cNvPr id="3" name="Espace réservé du contenu 2"/>
          <p:cNvSpPr>
            <a:spLocks noGrp="1"/>
          </p:cNvSpPr>
          <p:nvPr>
            <p:ph idx="1"/>
          </p:nvPr>
        </p:nvSpPr>
        <p:spPr>
          <a:xfrm>
            <a:off x="467544" y="1556792"/>
            <a:ext cx="8229600" cy="4767808"/>
          </a:xfrm>
        </p:spPr>
        <p:txBody>
          <a:bodyPr>
            <a:normAutofit fontScale="85000" lnSpcReduction="20000"/>
          </a:bodyPr>
          <a:lstStyle/>
          <a:p>
            <a:r>
              <a:rPr lang="fr-FR" dirty="0" smtClean="0">
                <a:solidFill>
                  <a:srgbClr val="0070C0"/>
                </a:solidFill>
              </a:rPr>
              <a:t>Après avoir suivi l'avenue des Champs-Elysées est franchi les fortifications à la porte Maillot, on s'était mis a regarder la contrée. </a:t>
            </a:r>
          </a:p>
          <a:p>
            <a:r>
              <a:rPr lang="fr-FR" dirty="0" smtClean="0">
                <a:solidFill>
                  <a:srgbClr val="0070C0"/>
                </a:solidFill>
              </a:rPr>
              <a:t>En arrivant au pont de Neuilly, M. Dufour avait dit: "Voici la campagne enfin!" et sa femme, à ce signal, c'était attendrie sur la nature. </a:t>
            </a:r>
          </a:p>
          <a:p>
            <a:r>
              <a:rPr lang="fr-FR" dirty="0" smtClean="0">
                <a:solidFill>
                  <a:srgbClr val="0070C0"/>
                </a:solidFill>
              </a:rPr>
              <a:t>Au rond-point de Courbevoie, une admiration les avait saisis devant l'éloignement des horizons. À droite, </a:t>
            </a:r>
            <a:r>
              <a:rPr lang="fr-FR" dirty="0" err="1" smtClean="0">
                <a:solidFill>
                  <a:srgbClr val="0070C0"/>
                </a:solidFill>
              </a:rPr>
              <a:t>la-bas</a:t>
            </a:r>
            <a:r>
              <a:rPr lang="fr-FR" dirty="0" smtClean="0">
                <a:solidFill>
                  <a:srgbClr val="0070C0"/>
                </a:solidFill>
              </a:rPr>
              <a:t>, s'était Argenteuil, dont le clocher se dressait; au-dessus apparaissaient les buttes de Sannois et leur moulins. A gauche, l'aqueduc de Marly se dessinait sur le ciel clair du matin, et l'ont apercevait aussi, de loin, la terrasse de Saint-Germain; tandis qu'en face, au bout d'une chaîne de collines, des terres toutes remuées indiquaient le nouveau fort de Cormeilles. Tout au fond, d’en  un reculement formidable, par-dessus des plaines et des villages, on entrevoyait une sombre verdure de forêts. </a:t>
            </a:r>
          </a:p>
          <a:p>
            <a:endParaRPr lang="fr-FR" dirty="0">
              <a:solidFill>
                <a:schemeClr val="accent2">
                  <a:lumMod val="50000"/>
                </a:schemeClr>
              </a:solidFill>
            </a:endParaRPr>
          </a:p>
        </p:txBody>
      </p:sp>
      <p:cxnSp>
        <p:nvCxnSpPr>
          <p:cNvPr id="4" name="Connecteur droit 3"/>
          <p:cNvCxnSpPr/>
          <p:nvPr/>
        </p:nvCxnSpPr>
        <p:spPr>
          <a:xfrm>
            <a:off x="6300192" y="184482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6012160" y="220486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5724128" y="3068960"/>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6156176" y="386104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6948264" y="386104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3851920" y="443711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6516216" y="4653136"/>
            <a:ext cx="28803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6228184" y="1412776"/>
            <a:ext cx="648072" cy="584775"/>
          </a:xfrm>
          <a:prstGeom prst="rect">
            <a:avLst/>
          </a:prstGeom>
          <a:noFill/>
        </p:spPr>
        <p:txBody>
          <a:bodyPr wrap="square" rtlCol="0">
            <a:spAutoFit/>
          </a:bodyPr>
          <a:lstStyle/>
          <a:p>
            <a:r>
              <a:rPr lang="fr-FR" sz="3200" dirty="0" smtClean="0">
                <a:solidFill>
                  <a:srgbClr val="FF0000"/>
                </a:solidFill>
              </a:rPr>
              <a:t>et</a:t>
            </a:r>
            <a:endParaRPr lang="fr-FR" sz="3200" dirty="0">
              <a:solidFill>
                <a:srgbClr val="FF0000"/>
              </a:solidFill>
            </a:endParaRPr>
          </a:p>
        </p:txBody>
      </p:sp>
      <p:sp>
        <p:nvSpPr>
          <p:cNvPr id="13" name="ZoneTexte 12"/>
          <p:cNvSpPr txBox="1"/>
          <p:nvPr/>
        </p:nvSpPr>
        <p:spPr>
          <a:xfrm>
            <a:off x="6084168" y="1700808"/>
            <a:ext cx="432048" cy="584775"/>
          </a:xfrm>
          <a:prstGeom prst="rect">
            <a:avLst/>
          </a:prstGeom>
          <a:noFill/>
        </p:spPr>
        <p:txBody>
          <a:bodyPr wrap="square" rtlCol="0">
            <a:spAutoFit/>
          </a:bodyPr>
          <a:lstStyle/>
          <a:p>
            <a:r>
              <a:rPr lang="fr-FR" sz="3200" dirty="0" smtClean="0">
                <a:solidFill>
                  <a:srgbClr val="FF0000"/>
                </a:solidFill>
              </a:rPr>
              <a:t>à</a:t>
            </a:r>
            <a:endParaRPr lang="fr-FR" sz="3200" dirty="0">
              <a:solidFill>
                <a:srgbClr val="FF0000"/>
              </a:solidFill>
            </a:endParaRPr>
          </a:p>
        </p:txBody>
      </p:sp>
      <p:sp>
        <p:nvSpPr>
          <p:cNvPr id="14" name="ZoneTexte 13"/>
          <p:cNvSpPr txBox="1"/>
          <p:nvPr/>
        </p:nvSpPr>
        <p:spPr>
          <a:xfrm>
            <a:off x="5796136" y="2564904"/>
            <a:ext cx="360040" cy="584775"/>
          </a:xfrm>
          <a:prstGeom prst="rect">
            <a:avLst/>
          </a:prstGeom>
          <a:noFill/>
        </p:spPr>
        <p:txBody>
          <a:bodyPr wrap="square" rtlCol="0">
            <a:spAutoFit/>
          </a:bodyPr>
          <a:lstStyle/>
          <a:p>
            <a:r>
              <a:rPr lang="fr-FR" sz="3200" dirty="0" smtClean="0">
                <a:solidFill>
                  <a:srgbClr val="FF0000"/>
                </a:solidFill>
              </a:rPr>
              <a:t>s</a:t>
            </a:r>
            <a:endParaRPr lang="fr-FR" sz="3200" dirty="0">
              <a:solidFill>
                <a:srgbClr val="FF0000"/>
              </a:solidFill>
            </a:endParaRPr>
          </a:p>
        </p:txBody>
      </p:sp>
      <p:sp>
        <p:nvSpPr>
          <p:cNvPr id="15" name="ZoneTexte 14"/>
          <p:cNvSpPr txBox="1"/>
          <p:nvPr/>
        </p:nvSpPr>
        <p:spPr>
          <a:xfrm>
            <a:off x="6084168" y="3429000"/>
            <a:ext cx="432048" cy="584775"/>
          </a:xfrm>
          <a:prstGeom prst="rect">
            <a:avLst/>
          </a:prstGeom>
          <a:noFill/>
        </p:spPr>
        <p:txBody>
          <a:bodyPr wrap="square" rtlCol="0">
            <a:spAutoFit/>
          </a:bodyPr>
          <a:lstStyle/>
          <a:p>
            <a:r>
              <a:rPr lang="fr-FR" sz="3200" dirty="0" smtClean="0">
                <a:solidFill>
                  <a:srgbClr val="FF0000"/>
                </a:solidFill>
              </a:rPr>
              <a:t>à</a:t>
            </a:r>
            <a:endParaRPr lang="fr-FR" sz="3200" dirty="0">
              <a:solidFill>
                <a:srgbClr val="FF0000"/>
              </a:solidFill>
            </a:endParaRPr>
          </a:p>
        </p:txBody>
      </p:sp>
      <p:sp>
        <p:nvSpPr>
          <p:cNvPr id="16" name="ZoneTexte 15"/>
          <p:cNvSpPr txBox="1"/>
          <p:nvPr/>
        </p:nvSpPr>
        <p:spPr>
          <a:xfrm>
            <a:off x="6948264" y="3356992"/>
            <a:ext cx="504056" cy="584775"/>
          </a:xfrm>
          <a:prstGeom prst="rect">
            <a:avLst/>
          </a:prstGeom>
          <a:noFill/>
        </p:spPr>
        <p:txBody>
          <a:bodyPr wrap="square" rtlCol="0">
            <a:spAutoFit/>
          </a:bodyPr>
          <a:lstStyle/>
          <a:p>
            <a:r>
              <a:rPr lang="fr-FR" sz="3200" dirty="0" smtClean="0">
                <a:solidFill>
                  <a:srgbClr val="FF0000"/>
                </a:solidFill>
              </a:rPr>
              <a:t>c</a:t>
            </a:r>
            <a:endParaRPr lang="fr-FR" sz="3200" dirty="0">
              <a:solidFill>
                <a:srgbClr val="FF0000"/>
              </a:solidFill>
            </a:endParaRPr>
          </a:p>
        </p:txBody>
      </p:sp>
      <p:sp>
        <p:nvSpPr>
          <p:cNvPr id="17" name="ZoneTexte 16"/>
          <p:cNvSpPr txBox="1"/>
          <p:nvPr/>
        </p:nvSpPr>
        <p:spPr>
          <a:xfrm>
            <a:off x="3995936" y="3933056"/>
            <a:ext cx="576064" cy="584775"/>
          </a:xfrm>
          <a:prstGeom prst="rect">
            <a:avLst/>
          </a:prstGeom>
          <a:noFill/>
        </p:spPr>
        <p:txBody>
          <a:bodyPr wrap="square" rtlCol="0">
            <a:spAutoFit/>
          </a:bodyPr>
          <a:lstStyle/>
          <a:p>
            <a:r>
              <a:rPr lang="fr-FR" sz="3200" dirty="0" smtClean="0">
                <a:solidFill>
                  <a:srgbClr val="FF0000"/>
                </a:solidFill>
              </a:rPr>
              <a:t>s</a:t>
            </a:r>
            <a:endParaRPr lang="fr-FR" sz="3200" dirty="0">
              <a:solidFill>
                <a:srgbClr val="FF0000"/>
              </a:solidFill>
            </a:endParaRPr>
          </a:p>
        </p:txBody>
      </p:sp>
      <p:sp>
        <p:nvSpPr>
          <p:cNvPr id="18" name="ZoneTexte 17"/>
          <p:cNvSpPr txBox="1"/>
          <p:nvPr/>
        </p:nvSpPr>
        <p:spPr>
          <a:xfrm>
            <a:off x="6300192" y="4149080"/>
            <a:ext cx="720080" cy="584775"/>
          </a:xfrm>
          <a:prstGeom prst="rect">
            <a:avLst/>
          </a:prstGeom>
          <a:noFill/>
        </p:spPr>
        <p:txBody>
          <a:bodyPr wrap="square" rtlCol="0">
            <a:spAutoFit/>
          </a:bodyPr>
          <a:lstStyle/>
          <a:p>
            <a:r>
              <a:rPr lang="fr-FR" sz="3200" dirty="0" smtClean="0">
                <a:solidFill>
                  <a:srgbClr val="FF0000"/>
                </a:solidFill>
              </a:rPr>
              <a:t>on</a:t>
            </a:r>
            <a:endParaRPr lang="fr-FR" sz="3200" dirty="0">
              <a:solidFill>
                <a:srgbClr val="FF0000"/>
              </a:solidFill>
            </a:endParaRPr>
          </a:p>
        </p:txBody>
      </p:sp>
      <p:cxnSp>
        <p:nvCxnSpPr>
          <p:cNvPr id="19" name="Connecteur droit 18"/>
          <p:cNvCxnSpPr/>
          <p:nvPr/>
        </p:nvCxnSpPr>
        <p:spPr>
          <a:xfrm>
            <a:off x="7668344" y="5445224"/>
            <a:ext cx="43204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7524328" y="5085184"/>
            <a:ext cx="936104" cy="523220"/>
          </a:xfrm>
          <a:prstGeom prst="rect">
            <a:avLst/>
          </a:prstGeom>
          <a:noFill/>
        </p:spPr>
        <p:txBody>
          <a:bodyPr wrap="square" rtlCol="0">
            <a:spAutoFit/>
          </a:bodyPr>
          <a:lstStyle/>
          <a:p>
            <a:r>
              <a:rPr lang="fr-FR" sz="2800" dirty="0" smtClean="0">
                <a:solidFill>
                  <a:srgbClr val="FF0000"/>
                </a:solidFill>
              </a:rPr>
              <a:t>dans</a:t>
            </a:r>
            <a:endParaRPr lang="fr-FR" sz="2800" dirty="0">
              <a:solidFill>
                <a:srgbClr val="FF0000"/>
              </a:solidFill>
            </a:endParaRPr>
          </a:p>
        </p:txBody>
      </p:sp>
      <p:cxnSp>
        <p:nvCxnSpPr>
          <p:cNvPr id="21" name="Connecteur droit 20"/>
          <p:cNvCxnSpPr/>
          <p:nvPr/>
        </p:nvCxnSpPr>
        <p:spPr>
          <a:xfrm>
            <a:off x="5220072" y="4437112"/>
            <a:ext cx="43204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5148064" y="4005064"/>
            <a:ext cx="576064" cy="584775"/>
          </a:xfrm>
          <a:prstGeom prst="rect">
            <a:avLst/>
          </a:prstGeom>
          <a:noFill/>
        </p:spPr>
        <p:txBody>
          <a:bodyPr wrap="square" rtlCol="0">
            <a:spAutoFit/>
          </a:bodyPr>
          <a:lstStyle/>
          <a:p>
            <a:r>
              <a:rPr lang="fr-FR" sz="3200" dirty="0" smtClean="0">
                <a:solidFill>
                  <a:srgbClr val="FF0000"/>
                </a:solidFill>
              </a:rPr>
              <a:t>À </a:t>
            </a:r>
            <a:endParaRPr lang="fr-FR"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additive="base">
                                        <p:cTn id="54" dur="500" fill="hold"/>
                                        <p:tgtEl>
                                          <p:spTgt spid="7"/>
                                        </p:tgtEl>
                                        <p:attrNameLst>
                                          <p:attrName>ppt_x</p:attrName>
                                        </p:attrNameLst>
                                      </p:cBhvr>
                                      <p:tavLst>
                                        <p:tav tm="0">
                                          <p:val>
                                            <p:strVal val="#ppt_x"/>
                                          </p:val>
                                        </p:tav>
                                        <p:tav tm="100000">
                                          <p:val>
                                            <p:strVal val="#ppt_x"/>
                                          </p:val>
                                        </p:tav>
                                      </p:tavLst>
                                    </p:anim>
                                    <p:anim calcmode="lin" valueType="num">
                                      <p:cBhvr additive="base">
                                        <p:cTn id="5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ppt_x"/>
                                          </p:val>
                                        </p:tav>
                                        <p:tav tm="100000">
                                          <p:val>
                                            <p:strVal val="#ppt_x"/>
                                          </p:val>
                                        </p:tav>
                                      </p:tavLst>
                                    </p:anim>
                                    <p:anim calcmode="lin" valueType="num">
                                      <p:cBhvr additive="base">
                                        <p:cTn id="6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fill="hold"/>
                                        <p:tgtEl>
                                          <p:spTgt spid="8"/>
                                        </p:tgtEl>
                                        <p:attrNameLst>
                                          <p:attrName>ppt_x</p:attrName>
                                        </p:attrNameLst>
                                      </p:cBhvr>
                                      <p:tavLst>
                                        <p:tav tm="0">
                                          <p:val>
                                            <p:strVal val="#ppt_x"/>
                                          </p:val>
                                        </p:tav>
                                        <p:tav tm="100000">
                                          <p:val>
                                            <p:strVal val="#ppt_x"/>
                                          </p:val>
                                        </p:tav>
                                      </p:tavLst>
                                    </p:anim>
                                    <p:anim calcmode="lin" valueType="num">
                                      <p:cBhvr additive="base">
                                        <p:cTn id="6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fill="hold"/>
                                        <p:tgtEl>
                                          <p:spTgt spid="16"/>
                                        </p:tgtEl>
                                        <p:attrNameLst>
                                          <p:attrName>ppt_x</p:attrName>
                                        </p:attrNameLst>
                                      </p:cBhvr>
                                      <p:tavLst>
                                        <p:tav tm="0">
                                          <p:val>
                                            <p:strVal val="#ppt_x"/>
                                          </p:val>
                                        </p:tav>
                                        <p:tav tm="100000">
                                          <p:val>
                                            <p:strVal val="#ppt_x"/>
                                          </p:val>
                                        </p:tav>
                                      </p:tavLst>
                                    </p:anim>
                                    <p:anim calcmode="lin" valueType="num">
                                      <p:cBhvr additive="base">
                                        <p:cTn id="7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fill="hold"/>
                                        <p:tgtEl>
                                          <p:spTgt spid="9"/>
                                        </p:tgtEl>
                                        <p:attrNameLst>
                                          <p:attrName>ppt_x</p:attrName>
                                        </p:attrNameLst>
                                      </p:cBhvr>
                                      <p:tavLst>
                                        <p:tav tm="0">
                                          <p:val>
                                            <p:strVal val="#ppt_x"/>
                                          </p:val>
                                        </p:tav>
                                        <p:tav tm="100000">
                                          <p:val>
                                            <p:strVal val="#ppt_x"/>
                                          </p:val>
                                        </p:tav>
                                      </p:tavLst>
                                    </p:anim>
                                    <p:anim calcmode="lin" valueType="num">
                                      <p:cBhvr additive="base">
                                        <p:cTn id="7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additive="base">
                                        <p:cTn id="84" dur="500" fill="hold"/>
                                        <p:tgtEl>
                                          <p:spTgt spid="17"/>
                                        </p:tgtEl>
                                        <p:attrNameLst>
                                          <p:attrName>ppt_x</p:attrName>
                                        </p:attrNameLst>
                                      </p:cBhvr>
                                      <p:tavLst>
                                        <p:tav tm="0">
                                          <p:val>
                                            <p:strVal val="#ppt_x"/>
                                          </p:val>
                                        </p:tav>
                                        <p:tav tm="100000">
                                          <p:val>
                                            <p:strVal val="#ppt_x"/>
                                          </p:val>
                                        </p:tav>
                                      </p:tavLst>
                                    </p:anim>
                                    <p:anim calcmode="lin" valueType="num">
                                      <p:cBhvr additive="base">
                                        <p:cTn id="8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500" fill="hold"/>
                                        <p:tgtEl>
                                          <p:spTgt spid="22"/>
                                        </p:tgtEl>
                                        <p:attrNameLst>
                                          <p:attrName>ppt_x</p:attrName>
                                        </p:attrNameLst>
                                      </p:cBhvr>
                                      <p:tavLst>
                                        <p:tav tm="0">
                                          <p:val>
                                            <p:strVal val="#ppt_x"/>
                                          </p:val>
                                        </p:tav>
                                        <p:tav tm="100000">
                                          <p:val>
                                            <p:strVal val="#ppt_x"/>
                                          </p:val>
                                        </p:tav>
                                      </p:tavLst>
                                    </p:anim>
                                    <p:anim calcmode="lin" valueType="num">
                                      <p:cBhvr additive="base">
                                        <p:cTn id="9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nodeType="click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additive="base">
                                        <p:cTn id="96" dur="500" fill="hold"/>
                                        <p:tgtEl>
                                          <p:spTgt spid="21"/>
                                        </p:tgtEl>
                                        <p:attrNameLst>
                                          <p:attrName>ppt_x</p:attrName>
                                        </p:attrNameLst>
                                      </p:cBhvr>
                                      <p:tavLst>
                                        <p:tav tm="0">
                                          <p:val>
                                            <p:strVal val="#ppt_x"/>
                                          </p:val>
                                        </p:tav>
                                        <p:tav tm="100000">
                                          <p:val>
                                            <p:strVal val="#ppt_x"/>
                                          </p:val>
                                        </p:tav>
                                      </p:tavLst>
                                    </p:anim>
                                    <p:anim calcmode="lin" valueType="num">
                                      <p:cBhvr additive="base">
                                        <p:cTn id="9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10"/>
                                        </p:tgtEl>
                                        <p:attrNameLst>
                                          <p:attrName>style.visibility</p:attrName>
                                        </p:attrNameLst>
                                      </p:cBhvr>
                                      <p:to>
                                        <p:strVal val="visible"/>
                                      </p:to>
                                    </p:set>
                                    <p:anim calcmode="lin" valueType="num">
                                      <p:cBhvr additive="base">
                                        <p:cTn id="102" dur="500" fill="hold"/>
                                        <p:tgtEl>
                                          <p:spTgt spid="10"/>
                                        </p:tgtEl>
                                        <p:attrNameLst>
                                          <p:attrName>ppt_x</p:attrName>
                                        </p:attrNameLst>
                                      </p:cBhvr>
                                      <p:tavLst>
                                        <p:tav tm="0">
                                          <p:val>
                                            <p:strVal val="#ppt_x"/>
                                          </p:val>
                                        </p:tav>
                                        <p:tav tm="100000">
                                          <p:val>
                                            <p:strVal val="#ppt_x"/>
                                          </p:val>
                                        </p:tav>
                                      </p:tavLst>
                                    </p:anim>
                                    <p:anim calcmode="lin" valueType="num">
                                      <p:cBhvr additive="base">
                                        <p:cTn id="10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18"/>
                                        </p:tgtEl>
                                        <p:attrNameLst>
                                          <p:attrName>style.visibility</p:attrName>
                                        </p:attrNameLst>
                                      </p:cBhvr>
                                      <p:to>
                                        <p:strVal val="visible"/>
                                      </p:to>
                                    </p:set>
                                    <p:anim calcmode="lin" valueType="num">
                                      <p:cBhvr additive="base">
                                        <p:cTn id="108" dur="500" fill="hold"/>
                                        <p:tgtEl>
                                          <p:spTgt spid="18"/>
                                        </p:tgtEl>
                                        <p:attrNameLst>
                                          <p:attrName>ppt_x</p:attrName>
                                        </p:attrNameLst>
                                      </p:cBhvr>
                                      <p:tavLst>
                                        <p:tav tm="0">
                                          <p:val>
                                            <p:strVal val="#ppt_x"/>
                                          </p:val>
                                        </p:tav>
                                        <p:tav tm="100000">
                                          <p:val>
                                            <p:strVal val="#ppt_x"/>
                                          </p:val>
                                        </p:tav>
                                      </p:tavLst>
                                    </p:anim>
                                    <p:anim calcmode="lin" valueType="num">
                                      <p:cBhvr additive="base">
                                        <p:cTn id="10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4" fill="hold" nodeType="clickEffect">
                                  <p:stCondLst>
                                    <p:cond delay="0"/>
                                  </p:stCondLst>
                                  <p:childTnLst>
                                    <p:set>
                                      <p:cBhvr>
                                        <p:cTn id="113" dur="1" fill="hold">
                                          <p:stCondLst>
                                            <p:cond delay="0"/>
                                          </p:stCondLst>
                                        </p:cTn>
                                        <p:tgtEl>
                                          <p:spTgt spid="19"/>
                                        </p:tgtEl>
                                        <p:attrNameLst>
                                          <p:attrName>style.visibility</p:attrName>
                                        </p:attrNameLst>
                                      </p:cBhvr>
                                      <p:to>
                                        <p:strVal val="visible"/>
                                      </p:to>
                                    </p:set>
                                    <p:anim calcmode="lin" valueType="num">
                                      <p:cBhvr additive="base">
                                        <p:cTn id="114" dur="500" fill="hold"/>
                                        <p:tgtEl>
                                          <p:spTgt spid="19"/>
                                        </p:tgtEl>
                                        <p:attrNameLst>
                                          <p:attrName>ppt_x</p:attrName>
                                        </p:attrNameLst>
                                      </p:cBhvr>
                                      <p:tavLst>
                                        <p:tav tm="0">
                                          <p:val>
                                            <p:strVal val="#ppt_x"/>
                                          </p:val>
                                        </p:tav>
                                        <p:tav tm="100000">
                                          <p:val>
                                            <p:strVal val="#ppt_x"/>
                                          </p:val>
                                        </p:tav>
                                      </p:tavLst>
                                    </p:anim>
                                    <p:anim calcmode="lin" valueType="num">
                                      <p:cBhvr additive="base">
                                        <p:cTn id="11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4" fill="hold" grpId="0" nodeType="clickEffect">
                                  <p:stCondLst>
                                    <p:cond delay="0"/>
                                  </p:stCondLst>
                                  <p:childTnLst>
                                    <p:set>
                                      <p:cBhvr>
                                        <p:cTn id="119" dur="1" fill="hold">
                                          <p:stCondLst>
                                            <p:cond delay="0"/>
                                          </p:stCondLst>
                                        </p:cTn>
                                        <p:tgtEl>
                                          <p:spTgt spid="20"/>
                                        </p:tgtEl>
                                        <p:attrNameLst>
                                          <p:attrName>style.visibility</p:attrName>
                                        </p:attrNameLst>
                                      </p:cBhvr>
                                      <p:to>
                                        <p:strVal val="visible"/>
                                      </p:to>
                                    </p:set>
                                    <p:anim calcmode="lin" valueType="num">
                                      <p:cBhvr additive="base">
                                        <p:cTn id="120" dur="500" fill="hold"/>
                                        <p:tgtEl>
                                          <p:spTgt spid="20"/>
                                        </p:tgtEl>
                                        <p:attrNameLst>
                                          <p:attrName>ppt_x</p:attrName>
                                        </p:attrNameLst>
                                      </p:cBhvr>
                                      <p:tavLst>
                                        <p:tav tm="0">
                                          <p:val>
                                            <p:strVal val="#ppt_x"/>
                                          </p:val>
                                        </p:tav>
                                        <p:tav tm="100000">
                                          <p:val>
                                            <p:strVal val="#ppt_x"/>
                                          </p:val>
                                        </p:tav>
                                      </p:tavLst>
                                    </p:anim>
                                    <p:anim calcmode="lin" valueType="num">
                                      <p:cBhvr additive="base">
                                        <p:cTn id="12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p:bldP spid="13" grpId="0"/>
      <p:bldP spid="14" grpId="0"/>
      <p:bldP spid="15" grpId="0"/>
      <p:bldP spid="16" grpId="0"/>
      <p:bldP spid="17" grpId="0"/>
      <p:bldP spid="18" grpId="0"/>
      <p:bldP spid="20" grpId="0"/>
      <p:bldP spid="2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80696"/>
          </a:xfrm>
        </p:spPr>
        <p:txBody>
          <a:bodyPr>
            <a:normAutofit fontScale="90000"/>
          </a:bodyPr>
          <a:lstStyle/>
          <a:p>
            <a:r>
              <a:rPr lang="fr-FR" sz="5400" dirty="0" smtClean="0"/>
              <a:t>Trouvez les 8 fautes.</a:t>
            </a:r>
            <a:endParaRPr lang="fr-FR" dirty="0"/>
          </a:p>
        </p:txBody>
      </p:sp>
      <p:sp>
        <p:nvSpPr>
          <p:cNvPr id="3" name="Espace réservé du contenu 2"/>
          <p:cNvSpPr>
            <a:spLocks noGrp="1"/>
          </p:cNvSpPr>
          <p:nvPr>
            <p:ph idx="1"/>
          </p:nvPr>
        </p:nvSpPr>
        <p:spPr>
          <a:xfrm>
            <a:off x="457200" y="1556792"/>
            <a:ext cx="8229600" cy="4767808"/>
          </a:xfrm>
        </p:spPr>
        <p:txBody>
          <a:bodyPr>
            <a:normAutofit/>
          </a:bodyPr>
          <a:lstStyle/>
          <a:p>
            <a:r>
              <a:rPr lang="fr-FR" dirty="0" smtClean="0">
                <a:solidFill>
                  <a:schemeClr val="accent2">
                    <a:lumMod val="50000"/>
                  </a:schemeClr>
                </a:solidFill>
              </a:rPr>
              <a:t>Quoiqu’on lui ait expliqué longuement le problème, Arnold ni comprenait toujours rien. Il est vrai qu’il ne si entendait pas trop en électronique, ni en informatique, même si sa formation en maths s’avérait suffisante. Tout les jours, il relisait tous ses cours, mais il faisait tout le temps des erreurs de programmation, et quoique lui expliquent ses collègues, tout ses efforts n’y faisaient rien. Ni son sérieux, n’y sa patience ne lui permettaient de progresser; quoiqu’il fut très motivé, et quoiqu’il lût, il faisait toujours une faute, dans tout les cas.</a:t>
            </a:r>
            <a:endParaRPr lang="fr-FR" dirty="0">
              <a:solidFill>
                <a:schemeClr val="accent2">
                  <a:lumMod val="50000"/>
                </a:schemeClr>
              </a:solidFill>
            </a:endParaRPr>
          </a:p>
        </p:txBody>
      </p:sp>
      <p:cxnSp>
        <p:nvCxnSpPr>
          <p:cNvPr id="4" name="Connecteur droit 3"/>
          <p:cNvCxnSpPr/>
          <p:nvPr/>
        </p:nvCxnSpPr>
        <p:spPr>
          <a:xfrm>
            <a:off x="1835696" y="242088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683568" y="285293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2771800" y="357301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1619672" y="436510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6660232" y="443711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5436096" y="479715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1691680" y="5589240"/>
            <a:ext cx="28803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1763688" y="1916832"/>
            <a:ext cx="792088" cy="461665"/>
          </a:xfrm>
          <a:prstGeom prst="rect">
            <a:avLst/>
          </a:prstGeom>
          <a:noFill/>
        </p:spPr>
        <p:txBody>
          <a:bodyPr wrap="square" rtlCol="0">
            <a:spAutoFit/>
          </a:bodyPr>
          <a:lstStyle/>
          <a:p>
            <a:r>
              <a:rPr lang="fr-FR" sz="2400" dirty="0" smtClean="0">
                <a:solidFill>
                  <a:srgbClr val="FF0000"/>
                </a:solidFill>
              </a:rPr>
              <a:t>n’y</a:t>
            </a:r>
            <a:endParaRPr lang="fr-FR" sz="2400" dirty="0">
              <a:solidFill>
                <a:srgbClr val="FF0000"/>
              </a:solidFill>
            </a:endParaRPr>
          </a:p>
        </p:txBody>
      </p:sp>
      <p:sp>
        <p:nvSpPr>
          <p:cNvPr id="13" name="ZoneTexte 12"/>
          <p:cNvSpPr txBox="1"/>
          <p:nvPr/>
        </p:nvSpPr>
        <p:spPr>
          <a:xfrm>
            <a:off x="539552" y="2348880"/>
            <a:ext cx="792088" cy="523220"/>
          </a:xfrm>
          <a:prstGeom prst="rect">
            <a:avLst/>
          </a:prstGeom>
          <a:noFill/>
        </p:spPr>
        <p:txBody>
          <a:bodyPr wrap="square" rtlCol="0">
            <a:spAutoFit/>
          </a:bodyPr>
          <a:lstStyle/>
          <a:p>
            <a:r>
              <a:rPr lang="fr-FR" sz="2800" dirty="0" smtClean="0">
                <a:solidFill>
                  <a:srgbClr val="FF0000"/>
                </a:solidFill>
              </a:rPr>
              <a:t>s’y</a:t>
            </a:r>
            <a:endParaRPr lang="fr-FR" sz="2800" dirty="0">
              <a:solidFill>
                <a:srgbClr val="FF0000"/>
              </a:solidFill>
            </a:endParaRPr>
          </a:p>
        </p:txBody>
      </p:sp>
      <p:sp>
        <p:nvSpPr>
          <p:cNvPr id="14" name="ZoneTexte 13"/>
          <p:cNvSpPr txBox="1"/>
          <p:nvPr/>
        </p:nvSpPr>
        <p:spPr>
          <a:xfrm>
            <a:off x="2771800" y="3068960"/>
            <a:ext cx="720080" cy="584775"/>
          </a:xfrm>
          <a:prstGeom prst="rect">
            <a:avLst/>
          </a:prstGeom>
          <a:noFill/>
        </p:spPr>
        <p:txBody>
          <a:bodyPr wrap="square" rtlCol="0">
            <a:spAutoFit/>
          </a:bodyPr>
          <a:lstStyle/>
          <a:p>
            <a:r>
              <a:rPr lang="fr-FR" sz="3200" dirty="0" smtClean="0">
                <a:solidFill>
                  <a:srgbClr val="FF0000"/>
                </a:solidFill>
              </a:rPr>
              <a:t>s</a:t>
            </a:r>
            <a:endParaRPr lang="fr-FR" sz="3200" dirty="0">
              <a:solidFill>
                <a:srgbClr val="FF0000"/>
              </a:solidFill>
            </a:endParaRPr>
          </a:p>
        </p:txBody>
      </p:sp>
      <p:sp>
        <p:nvSpPr>
          <p:cNvPr id="15" name="ZoneTexte 14"/>
          <p:cNvSpPr txBox="1"/>
          <p:nvPr/>
        </p:nvSpPr>
        <p:spPr>
          <a:xfrm>
            <a:off x="1115616" y="3789040"/>
            <a:ext cx="1763688" cy="461665"/>
          </a:xfrm>
          <a:prstGeom prst="rect">
            <a:avLst/>
          </a:prstGeom>
          <a:noFill/>
        </p:spPr>
        <p:txBody>
          <a:bodyPr wrap="square" rtlCol="0">
            <a:spAutoFit/>
          </a:bodyPr>
          <a:lstStyle/>
          <a:p>
            <a:r>
              <a:rPr lang="fr-FR" sz="2400" dirty="0" smtClean="0">
                <a:solidFill>
                  <a:srgbClr val="FF0000"/>
                </a:solidFill>
              </a:rPr>
              <a:t>quoi que</a:t>
            </a:r>
            <a:endParaRPr lang="fr-FR" sz="2400" dirty="0">
              <a:solidFill>
                <a:srgbClr val="FF0000"/>
              </a:solidFill>
            </a:endParaRPr>
          </a:p>
        </p:txBody>
      </p:sp>
      <p:sp>
        <p:nvSpPr>
          <p:cNvPr id="16" name="ZoneTexte 15"/>
          <p:cNvSpPr txBox="1"/>
          <p:nvPr/>
        </p:nvSpPr>
        <p:spPr>
          <a:xfrm>
            <a:off x="6804248" y="3861048"/>
            <a:ext cx="432048" cy="584775"/>
          </a:xfrm>
          <a:prstGeom prst="rect">
            <a:avLst/>
          </a:prstGeom>
          <a:noFill/>
        </p:spPr>
        <p:txBody>
          <a:bodyPr wrap="square" rtlCol="0">
            <a:spAutoFit/>
          </a:bodyPr>
          <a:lstStyle/>
          <a:p>
            <a:r>
              <a:rPr lang="fr-FR" sz="3200" dirty="0" smtClean="0">
                <a:solidFill>
                  <a:srgbClr val="FF0000"/>
                </a:solidFill>
              </a:rPr>
              <a:t>s</a:t>
            </a:r>
            <a:endParaRPr lang="fr-FR" sz="3200" dirty="0">
              <a:solidFill>
                <a:srgbClr val="FF0000"/>
              </a:solidFill>
            </a:endParaRPr>
          </a:p>
        </p:txBody>
      </p:sp>
      <p:sp>
        <p:nvSpPr>
          <p:cNvPr id="17" name="ZoneTexte 16"/>
          <p:cNvSpPr txBox="1"/>
          <p:nvPr/>
        </p:nvSpPr>
        <p:spPr>
          <a:xfrm>
            <a:off x="5436096" y="4365104"/>
            <a:ext cx="504056" cy="461665"/>
          </a:xfrm>
          <a:prstGeom prst="rect">
            <a:avLst/>
          </a:prstGeom>
          <a:noFill/>
        </p:spPr>
        <p:txBody>
          <a:bodyPr wrap="square" rtlCol="0">
            <a:spAutoFit/>
          </a:bodyPr>
          <a:lstStyle/>
          <a:p>
            <a:r>
              <a:rPr lang="fr-FR" sz="2400" dirty="0" smtClean="0">
                <a:solidFill>
                  <a:srgbClr val="FF0000"/>
                </a:solidFill>
              </a:rPr>
              <a:t>ni</a:t>
            </a:r>
            <a:endParaRPr lang="fr-FR" sz="2400" dirty="0">
              <a:solidFill>
                <a:srgbClr val="FF0000"/>
              </a:solidFill>
            </a:endParaRPr>
          </a:p>
        </p:txBody>
      </p:sp>
      <p:sp>
        <p:nvSpPr>
          <p:cNvPr id="19" name="ZoneTexte 18"/>
          <p:cNvSpPr txBox="1"/>
          <p:nvPr/>
        </p:nvSpPr>
        <p:spPr>
          <a:xfrm>
            <a:off x="971600" y="5013176"/>
            <a:ext cx="1763688" cy="461665"/>
          </a:xfrm>
          <a:prstGeom prst="rect">
            <a:avLst/>
          </a:prstGeom>
          <a:noFill/>
        </p:spPr>
        <p:txBody>
          <a:bodyPr wrap="square" rtlCol="0">
            <a:spAutoFit/>
          </a:bodyPr>
          <a:lstStyle/>
          <a:p>
            <a:r>
              <a:rPr lang="fr-FR" sz="2400" dirty="0" smtClean="0">
                <a:solidFill>
                  <a:srgbClr val="FF0000"/>
                </a:solidFill>
              </a:rPr>
              <a:t>quoi que</a:t>
            </a:r>
            <a:endParaRPr lang="fr-FR" sz="2400" dirty="0">
              <a:solidFill>
                <a:srgbClr val="FF0000"/>
              </a:solidFill>
            </a:endParaRPr>
          </a:p>
        </p:txBody>
      </p:sp>
      <p:cxnSp>
        <p:nvCxnSpPr>
          <p:cNvPr id="18" name="Connecteur droit 17"/>
          <p:cNvCxnSpPr/>
          <p:nvPr/>
        </p:nvCxnSpPr>
        <p:spPr>
          <a:xfrm>
            <a:off x="8100392" y="5589240"/>
            <a:ext cx="43204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8100392" y="5013176"/>
            <a:ext cx="432048" cy="584775"/>
          </a:xfrm>
          <a:prstGeom prst="rect">
            <a:avLst/>
          </a:prstGeom>
          <a:noFill/>
        </p:spPr>
        <p:txBody>
          <a:bodyPr wrap="square" rtlCol="0">
            <a:spAutoFit/>
          </a:bodyPr>
          <a:lstStyle/>
          <a:p>
            <a:r>
              <a:rPr lang="fr-FR" sz="3200" dirty="0" smtClean="0">
                <a:solidFill>
                  <a:srgbClr val="FF0000"/>
                </a:solidFill>
              </a:rPr>
              <a:t>s</a:t>
            </a:r>
            <a:endParaRPr lang="fr-FR"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ppt_x"/>
                                          </p:val>
                                        </p:tav>
                                        <p:tav tm="100000">
                                          <p:val>
                                            <p:strVal val="#ppt_x"/>
                                          </p:val>
                                        </p:tav>
                                      </p:tavLst>
                                    </p:anim>
                                    <p:anim calcmode="lin" valueType="num">
                                      <p:cBhvr additive="base">
                                        <p:cTn id="4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ppt_x"/>
                                          </p:val>
                                        </p:tav>
                                        <p:tav tm="100000">
                                          <p:val>
                                            <p:strVal val="#ppt_x"/>
                                          </p:val>
                                        </p:tav>
                                      </p:tavLst>
                                    </p:anim>
                                    <p:anim calcmode="lin" valueType="num">
                                      <p:cBhvr additive="base">
                                        <p:cTn id="5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ppt_x"/>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ppt_x"/>
                                          </p:val>
                                        </p:tav>
                                        <p:tav tm="100000">
                                          <p:val>
                                            <p:strVal val="#ppt_x"/>
                                          </p:val>
                                        </p:tav>
                                      </p:tavLst>
                                    </p:anim>
                                    <p:anim calcmode="lin" valueType="num">
                                      <p:cBhvr additive="base">
                                        <p:cTn id="6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additive="base">
                                        <p:cTn id="72" dur="500" fill="hold"/>
                                        <p:tgtEl>
                                          <p:spTgt spid="9"/>
                                        </p:tgtEl>
                                        <p:attrNameLst>
                                          <p:attrName>ppt_x</p:attrName>
                                        </p:attrNameLst>
                                      </p:cBhvr>
                                      <p:tavLst>
                                        <p:tav tm="0">
                                          <p:val>
                                            <p:strVal val="#ppt_x"/>
                                          </p:val>
                                        </p:tav>
                                        <p:tav tm="100000">
                                          <p:val>
                                            <p:strVal val="#ppt_x"/>
                                          </p:val>
                                        </p:tav>
                                      </p:tavLst>
                                    </p:anim>
                                    <p:anim calcmode="lin" valueType="num">
                                      <p:cBhvr additive="base">
                                        <p:cTn id="7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fill="hold"/>
                                        <p:tgtEl>
                                          <p:spTgt spid="17"/>
                                        </p:tgtEl>
                                        <p:attrNameLst>
                                          <p:attrName>ppt_x</p:attrName>
                                        </p:attrNameLst>
                                      </p:cBhvr>
                                      <p:tavLst>
                                        <p:tav tm="0">
                                          <p:val>
                                            <p:strVal val="#ppt_x"/>
                                          </p:val>
                                        </p:tav>
                                        <p:tav tm="100000">
                                          <p:val>
                                            <p:strVal val="#ppt_x"/>
                                          </p:val>
                                        </p:tav>
                                      </p:tavLst>
                                    </p:anim>
                                    <p:anim calcmode="lin" valueType="num">
                                      <p:cBhvr additive="base">
                                        <p:cTn id="7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10"/>
                                        </p:tgtEl>
                                        <p:attrNameLst>
                                          <p:attrName>style.visibility</p:attrName>
                                        </p:attrNameLst>
                                      </p:cBhvr>
                                      <p:to>
                                        <p:strVal val="visible"/>
                                      </p:to>
                                    </p:set>
                                    <p:anim calcmode="lin" valueType="num">
                                      <p:cBhvr additive="base">
                                        <p:cTn id="84" dur="500" fill="hold"/>
                                        <p:tgtEl>
                                          <p:spTgt spid="10"/>
                                        </p:tgtEl>
                                        <p:attrNameLst>
                                          <p:attrName>ppt_x</p:attrName>
                                        </p:attrNameLst>
                                      </p:cBhvr>
                                      <p:tavLst>
                                        <p:tav tm="0">
                                          <p:val>
                                            <p:strVal val="#ppt_x"/>
                                          </p:val>
                                        </p:tav>
                                        <p:tav tm="100000">
                                          <p:val>
                                            <p:strVal val="#ppt_x"/>
                                          </p:val>
                                        </p:tav>
                                      </p:tavLst>
                                    </p:anim>
                                    <p:anim calcmode="lin" valueType="num">
                                      <p:cBhvr additive="base">
                                        <p:cTn id="8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additive="base">
                                        <p:cTn id="90" dur="500" fill="hold"/>
                                        <p:tgtEl>
                                          <p:spTgt spid="19"/>
                                        </p:tgtEl>
                                        <p:attrNameLst>
                                          <p:attrName>ppt_x</p:attrName>
                                        </p:attrNameLst>
                                      </p:cBhvr>
                                      <p:tavLst>
                                        <p:tav tm="0">
                                          <p:val>
                                            <p:strVal val="#ppt_x"/>
                                          </p:val>
                                        </p:tav>
                                        <p:tav tm="100000">
                                          <p:val>
                                            <p:strVal val="#ppt_x"/>
                                          </p:val>
                                        </p:tav>
                                      </p:tavLst>
                                    </p:anim>
                                    <p:anim calcmode="lin" valueType="num">
                                      <p:cBhvr additive="base">
                                        <p:cTn id="9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nodeType="clickEffect">
                                  <p:stCondLst>
                                    <p:cond delay="0"/>
                                  </p:stCondLst>
                                  <p:childTnLst>
                                    <p:set>
                                      <p:cBhvr>
                                        <p:cTn id="95" dur="1" fill="hold">
                                          <p:stCondLst>
                                            <p:cond delay="0"/>
                                          </p:stCondLst>
                                        </p:cTn>
                                        <p:tgtEl>
                                          <p:spTgt spid="18"/>
                                        </p:tgtEl>
                                        <p:attrNameLst>
                                          <p:attrName>style.visibility</p:attrName>
                                        </p:attrNameLst>
                                      </p:cBhvr>
                                      <p:to>
                                        <p:strVal val="visible"/>
                                      </p:to>
                                    </p:set>
                                    <p:anim calcmode="lin" valueType="num">
                                      <p:cBhvr additive="base">
                                        <p:cTn id="96" dur="500" fill="hold"/>
                                        <p:tgtEl>
                                          <p:spTgt spid="18"/>
                                        </p:tgtEl>
                                        <p:attrNameLst>
                                          <p:attrName>ppt_x</p:attrName>
                                        </p:attrNameLst>
                                      </p:cBhvr>
                                      <p:tavLst>
                                        <p:tav tm="0">
                                          <p:val>
                                            <p:strVal val="#ppt_x"/>
                                          </p:val>
                                        </p:tav>
                                        <p:tav tm="100000">
                                          <p:val>
                                            <p:strVal val="#ppt_x"/>
                                          </p:val>
                                        </p:tav>
                                      </p:tavLst>
                                    </p:anim>
                                    <p:anim calcmode="lin" valueType="num">
                                      <p:cBhvr additive="base">
                                        <p:cTn id="97"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20"/>
                                        </p:tgtEl>
                                        <p:attrNameLst>
                                          <p:attrName>style.visibility</p:attrName>
                                        </p:attrNameLst>
                                      </p:cBhvr>
                                      <p:to>
                                        <p:strVal val="visible"/>
                                      </p:to>
                                    </p:set>
                                    <p:anim calcmode="lin" valueType="num">
                                      <p:cBhvr additive="base">
                                        <p:cTn id="102" dur="500" fill="hold"/>
                                        <p:tgtEl>
                                          <p:spTgt spid="20"/>
                                        </p:tgtEl>
                                        <p:attrNameLst>
                                          <p:attrName>ppt_x</p:attrName>
                                        </p:attrNameLst>
                                      </p:cBhvr>
                                      <p:tavLst>
                                        <p:tav tm="0">
                                          <p:val>
                                            <p:strVal val="#ppt_x"/>
                                          </p:val>
                                        </p:tav>
                                        <p:tav tm="100000">
                                          <p:val>
                                            <p:strVal val="#ppt_x"/>
                                          </p:val>
                                        </p:tav>
                                      </p:tavLst>
                                    </p:anim>
                                    <p:anim calcmode="lin" valueType="num">
                                      <p:cBhvr additive="base">
                                        <p:cTn id="10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3" grpId="0"/>
      <p:bldP spid="14" grpId="0"/>
      <p:bldP spid="15" grpId="0"/>
      <p:bldP spid="16" grpId="0"/>
      <p:bldP spid="17" grpId="0"/>
      <p:bldP spid="19" grpId="0"/>
      <p:bldP spid="2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80696"/>
          </a:xfrm>
        </p:spPr>
        <p:txBody>
          <a:bodyPr>
            <a:normAutofit fontScale="90000"/>
          </a:bodyPr>
          <a:lstStyle/>
          <a:p>
            <a:r>
              <a:rPr lang="fr-FR" sz="5400" dirty="0" smtClean="0"/>
              <a:t>Trouvez les 7 fautes.</a:t>
            </a:r>
            <a:endParaRPr lang="fr-FR" dirty="0"/>
          </a:p>
        </p:txBody>
      </p:sp>
      <p:sp>
        <p:nvSpPr>
          <p:cNvPr id="3" name="Espace réservé du contenu 2"/>
          <p:cNvSpPr>
            <a:spLocks noGrp="1"/>
          </p:cNvSpPr>
          <p:nvPr>
            <p:ph idx="1"/>
          </p:nvPr>
        </p:nvSpPr>
        <p:spPr>
          <a:xfrm>
            <a:off x="457200" y="1556792"/>
            <a:ext cx="8229600" cy="4767808"/>
          </a:xfrm>
        </p:spPr>
        <p:txBody>
          <a:bodyPr>
            <a:normAutofit fontScale="92500" lnSpcReduction="10000"/>
          </a:bodyPr>
          <a:lstStyle/>
          <a:p>
            <a:r>
              <a:rPr lang="fr-FR" dirty="0" smtClean="0">
                <a:solidFill>
                  <a:srgbClr val="0070C0"/>
                </a:solidFill>
              </a:rPr>
              <a:t>Le soleil commençait à leurs brûler les visages; la poussière emplissait les yeux continuellement, et, des deux côtés de la route, se développait une campagne tout nue, sale et puante. C’était comme s’y une lèpre l'avait ravagée, qui rongeait jusqu'aux maisons, car des squelettes de bâtiments défoncés et abandonnés, où bien des petites cabanes inachevées faute de paiement aux entrepreneurs, tendaient leur quatre murs sans toit. </a:t>
            </a:r>
          </a:p>
          <a:p>
            <a:r>
              <a:rPr lang="fr-FR" dirty="0" smtClean="0">
                <a:solidFill>
                  <a:srgbClr val="0070C0"/>
                </a:solidFill>
              </a:rPr>
              <a:t>De loin en loin, poussaient dans le sol stérile de longues cheminées de fabrique, seule végétation de ses champs putrides ou la brise du printemps promenait un parfum de pétrole et de schiste mêlé à une autre odeur moins agréable encore. </a:t>
            </a:r>
          </a:p>
          <a:p>
            <a:endParaRPr lang="fr-FR" dirty="0">
              <a:solidFill>
                <a:schemeClr val="accent2">
                  <a:lumMod val="50000"/>
                </a:schemeClr>
              </a:solidFill>
            </a:endParaRPr>
          </a:p>
        </p:txBody>
      </p:sp>
      <p:cxnSp>
        <p:nvCxnSpPr>
          <p:cNvPr id="4" name="Connecteur droit 3"/>
          <p:cNvCxnSpPr/>
          <p:nvPr/>
        </p:nvCxnSpPr>
        <p:spPr>
          <a:xfrm>
            <a:off x="4139952" y="1916832"/>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6084168" y="256490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3851920" y="2924944"/>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4211960" y="3573016"/>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1043608" y="422108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6444208" y="4941168"/>
            <a:ext cx="5040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2051720" y="5301208"/>
            <a:ext cx="28803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4283968" y="1484784"/>
            <a:ext cx="360040" cy="584775"/>
          </a:xfrm>
          <a:prstGeom prst="rect">
            <a:avLst/>
          </a:prstGeom>
          <a:noFill/>
        </p:spPr>
        <p:txBody>
          <a:bodyPr wrap="square" rtlCol="0">
            <a:spAutoFit/>
          </a:bodyPr>
          <a:lstStyle/>
          <a:p>
            <a:r>
              <a:rPr lang="fr-FR" sz="3200" dirty="0" smtClean="0">
                <a:solidFill>
                  <a:srgbClr val="FF0000"/>
                </a:solidFill>
              </a:rPr>
              <a:t>r</a:t>
            </a:r>
            <a:endParaRPr lang="fr-FR" sz="3200" dirty="0">
              <a:solidFill>
                <a:srgbClr val="FF0000"/>
              </a:solidFill>
            </a:endParaRPr>
          </a:p>
        </p:txBody>
      </p:sp>
      <p:sp>
        <p:nvSpPr>
          <p:cNvPr id="13" name="ZoneTexte 12"/>
          <p:cNvSpPr txBox="1"/>
          <p:nvPr/>
        </p:nvSpPr>
        <p:spPr>
          <a:xfrm>
            <a:off x="6228184" y="2132856"/>
            <a:ext cx="432048" cy="584775"/>
          </a:xfrm>
          <a:prstGeom prst="rect">
            <a:avLst/>
          </a:prstGeom>
          <a:noFill/>
        </p:spPr>
        <p:txBody>
          <a:bodyPr wrap="square" rtlCol="0">
            <a:spAutoFit/>
          </a:bodyPr>
          <a:lstStyle/>
          <a:p>
            <a:r>
              <a:rPr lang="fr-FR" sz="3200" dirty="0" smtClean="0">
                <a:solidFill>
                  <a:srgbClr val="FF0000"/>
                </a:solidFill>
              </a:rPr>
              <a:t>e</a:t>
            </a:r>
            <a:endParaRPr lang="fr-FR" sz="3200" dirty="0">
              <a:solidFill>
                <a:srgbClr val="FF0000"/>
              </a:solidFill>
            </a:endParaRPr>
          </a:p>
        </p:txBody>
      </p:sp>
      <p:sp>
        <p:nvSpPr>
          <p:cNvPr id="14" name="ZoneTexte 13"/>
          <p:cNvSpPr txBox="1"/>
          <p:nvPr/>
        </p:nvSpPr>
        <p:spPr>
          <a:xfrm>
            <a:off x="3707904" y="2420888"/>
            <a:ext cx="792088" cy="584775"/>
          </a:xfrm>
          <a:prstGeom prst="rect">
            <a:avLst/>
          </a:prstGeom>
          <a:noFill/>
        </p:spPr>
        <p:txBody>
          <a:bodyPr wrap="square" rtlCol="0">
            <a:spAutoFit/>
          </a:bodyPr>
          <a:lstStyle/>
          <a:p>
            <a:r>
              <a:rPr lang="fr-FR" sz="3200" dirty="0" smtClean="0">
                <a:solidFill>
                  <a:srgbClr val="FF0000"/>
                </a:solidFill>
              </a:rPr>
              <a:t>si</a:t>
            </a:r>
            <a:endParaRPr lang="fr-FR" sz="3200" dirty="0">
              <a:solidFill>
                <a:srgbClr val="FF0000"/>
              </a:solidFill>
            </a:endParaRPr>
          </a:p>
        </p:txBody>
      </p:sp>
      <p:sp>
        <p:nvSpPr>
          <p:cNvPr id="15" name="ZoneTexte 14"/>
          <p:cNvSpPr txBox="1"/>
          <p:nvPr/>
        </p:nvSpPr>
        <p:spPr>
          <a:xfrm>
            <a:off x="4139952" y="3140968"/>
            <a:ext cx="432048" cy="584775"/>
          </a:xfrm>
          <a:prstGeom prst="rect">
            <a:avLst/>
          </a:prstGeom>
          <a:noFill/>
        </p:spPr>
        <p:txBody>
          <a:bodyPr wrap="square" rtlCol="0">
            <a:spAutoFit/>
          </a:bodyPr>
          <a:lstStyle/>
          <a:p>
            <a:r>
              <a:rPr lang="fr-FR" sz="3200" dirty="0" smtClean="0">
                <a:solidFill>
                  <a:srgbClr val="FF0000"/>
                </a:solidFill>
              </a:rPr>
              <a:t>u</a:t>
            </a:r>
            <a:endParaRPr lang="fr-FR" sz="3200" dirty="0">
              <a:solidFill>
                <a:srgbClr val="FF0000"/>
              </a:solidFill>
            </a:endParaRPr>
          </a:p>
        </p:txBody>
      </p:sp>
      <p:sp>
        <p:nvSpPr>
          <p:cNvPr id="16" name="ZoneTexte 15"/>
          <p:cNvSpPr txBox="1"/>
          <p:nvPr/>
        </p:nvSpPr>
        <p:spPr>
          <a:xfrm>
            <a:off x="1187624" y="3789040"/>
            <a:ext cx="432048" cy="584775"/>
          </a:xfrm>
          <a:prstGeom prst="rect">
            <a:avLst/>
          </a:prstGeom>
          <a:noFill/>
        </p:spPr>
        <p:txBody>
          <a:bodyPr wrap="square" rtlCol="0">
            <a:spAutoFit/>
          </a:bodyPr>
          <a:lstStyle/>
          <a:p>
            <a:r>
              <a:rPr lang="fr-FR" sz="3200" dirty="0" smtClean="0">
                <a:solidFill>
                  <a:srgbClr val="FF0000"/>
                </a:solidFill>
              </a:rPr>
              <a:t>s</a:t>
            </a:r>
            <a:endParaRPr lang="fr-FR" sz="3200" dirty="0">
              <a:solidFill>
                <a:srgbClr val="FF0000"/>
              </a:solidFill>
            </a:endParaRPr>
          </a:p>
        </p:txBody>
      </p:sp>
      <p:sp>
        <p:nvSpPr>
          <p:cNvPr id="17" name="ZoneTexte 16"/>
          <p:cNvSpPr txBox="1"/>
          <p:nvPr/>
        </p:nvSpPr>
        <p:spPr>
          <a:xfrm>
            <a:off x="6372200" y="4509120"/>
            <a:ext cx="504056" cy="584775"/>
          </a:xfrm>
          <a:prstGeom prst="rect">
            <a:avLst/>
          </a:prstGeom>
          <a:noFill/>
        </p:spPr>
        <p:txBody>
          <a:bodyPr wrap="square" rtlCol="0">
            <a:spAutoFit/>
          </a:bodyPr>
          <a:lstStyle/>
          <a:p>
            <a:r>
              <a:rPr lang="fr-FR" sz="3200" dirty="0" smtClean="0">
                <a:solidFill>
                  <a:srgbClr val="FF0000"/>
                </a:solidFill>
              </a:rPr>
              <a:t>c</a:t>
            </a:r>
            <a:endParaRPr lang="fr-FR" sz="3200" dirty="0">
              <a:solidFill>
                <a:srgbClr val="FF0000"/>
              </a:solidFill>
            </a:endParaRPr>
          </a:p>
        </p:txBody>
      </p:sp>
      <p:sp>
        <p:nvSpPr>
          <p:cNvPr id="18" name="ZoneTexte 17"/>
          <p:cNvSpPr txBox="1"/>
          <p:nvPr/>
        </p:nvSpPr>
        <p:spPr>
          <a:xfrm>
            <a:off x="2051720" y="4869160"/>
            <a:ext cx="432048" cy="584775"/>
          </a:xfrm>
          <a:prstGeom prst="rect">
            <a:avLst/>
          </a:prstGeom>
          <a:noFill/>
        </p:spPr>
        <p:txBody>
          <a:bodyPr wrap="square" rtlCol="0">
            <a:spAutoFit/>
          </a:bodyPr>
          <a:lstStyle/>
          <a:p>
            <a:r>
              <a:rPr lang="fr-FR" sz="3200" dirty="0" smtClean="0">
                <a:solidFill>
                  <a:srgbClr val="FF0000"/>
                </a:solidFill>
              </a:rPr>
              <a:t>ù</a:t>
            </a:r>
            <a:endParaRPr lang="fr-FR"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ppt_x"/>
                                          </p:val>
                                        </p:tav>
                                        <p:tav tm="100000">
                                          <p:val>
                                            <p:strVal val="#ppt_x"/>
                                          </p:val>
                                        </p:tav>
                                      </p:tavLst>
                                    </p:anim>
                                    <p:anim calcmode="lin" valueType="num">
                                      <p:cBhvr additive="base">
                                        <p:cTn id="5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ppt_x"/>
                                          </p:val>
                                        </p:tav>
                                        <p:tav tm="100000">
                                          <p:val>
                                            <p:strVal val="#ppt_x"/>
                                          </p:val>
                                        </p:tav>
                                      </p:tavLst>
                                    </p:anim>
                                    <p:anim calcmode="lin" valueType="num">
                                      <p:cBhvr additive="base">
                                        <p:cTn id="6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additive="base">
                                        <p:cTn id="75" dur="500" fill="hold"/>
                                        <p:tgtEl>
                                          <p:spTgt spid="9"/>
                                        </p:tgtEl>
                                        <p:attrNameLst>
                                          <p:attrName>ppt_x</p:attrName>
                                        </p:attrNameLst>
                                      </p:cBhvr>
                                      <p:tavLst>
                                        <p:tav tm="0">
                                          <p:val>
                                            <p:strVal val="#ppt_x"/>
                                          </p:val>
                                        </p:tav>
                                        <p:tav tm="100000">
                                          <p:val>
                                            <p:strVal val="#ppt_x"/>
                                          </p:val>
                                        </p:tav>
                                      </p:tavLst>
                                    </p:anim>
                                    <p:anim calcmode="lin" valueType="num">
                                      <p:cBhvr additive="base">
                                        <p:cTn id="7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500" fill="hold"/>
                                        <p:tgtEl>
                                          <p:spTgt spid="17"/>
                                        </p:tgtEl>
                                        <p:attrNameLst>
                                          <p:attrName>ppt_x</p:attrName>
                                        </p:attrNameLst>
                                      </p:cBhvr>
                                      <p:tavLst>
                                        <p:tav tm="0">
                                          <p:val>
                                            <p:strVal val="#ppt_x"/>
                                          </p:val>
                                        </p:tav>
                                        <p:tav tm="100000">
                                          <p:val>
                                            <p:strVal val="#ppt_x"/>
                                          </p:val>
                                        </p:tav>
                                      </p:tavLst>
                                    </p:anim>
                                    <p:anim calcmode="lin" valueType="num">
                                      <p:cBhvr additive="base">
                                        <p:cTn id="8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additive="base">
                                        <p:cTn id="87" dur="500" fill="hold"/>
                                        <p:tgtEl>
                                          <p:spTgt spid="10"/>
                                        </p:tgtEl>
                                        <p:attrNameLst>
                                          <p:attrName>ppt_x</p:attrName>
                                        </p:attrNameLst>
                                      </p:cBhvr>
                                      <p:tavLst>
                                        <p:tav tm="0">
                                          <p:val>
                                            <p:strVal val="#ppt_x"/>
                                          </p:val>
                                        </p:tav>
                                        <p:tav tm="100000">
                                          <p:val>
                                            <p:strVal val="#ppt_x"/>
                                          </p:val>
                                        </p:tav>
                                      </p:tavLst>
                                    </p:anim>
                                    <p:anim calcmode="lin" valueType="num">
                                      <p:cBhvr additive="base">
                                        <p:cTn id="8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additive="base">
                                        <p:cTn id="93" dur="500" fill="hold"/>
                                        <p:tgtEl>
                                          <p:spTgt spid="18"/>
                                        </p:tgtEl>
                                        <p:attrNameLst>
                                          <p:attrName>ppt_x</p:attrName>
                                        </p:attrNameLst>
                                      </p:cBhvr>
                                      <p:tavLst>
                                        <p:tav tm="0">
                                          <p:val>
                                            <p:strVal val="#ppt_x"/>
                                          </p:val>
                                        </p:tav>
                                        <p:tav tm="100000">
                                          <p:val>
                                            <p:strVal val="#ppt_x"/>
                                          </p:val>
                                        </p:tav>
                                      </p:tavLst>
                                    </p:anim>
                                    <p:anim calcmode="lin" valueType="num">
                                      <p:cBhvr additive="base">
                                        <p:cTn id="9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p:bldP spid="13" grpId="0"/>
      <p:bldP spid="14" grpId="0"/>
      <p:bldP spid="15"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Distinction entre ‘et’ et ‘est’</a:t>
            </a:r>
            <a:endParaRPr lang="fr-FR" dirty="0"/>
          </a:p>
        </p:txBody>
      </p:sp>
      <p:sp>
        <p:nvSpPr>
          <p:cNvPr id="3" name="Espace réservé du contenu 2"/>
          <p:cNvSpPr>
            <a:spLocks noGrp="1"/>
          </p:cNvSpPr>
          <p:nvPr>
            <p:ph idx="1"/>
          </p:nvPr>
        </p:nvSpPr>
        <p:spPr/>
        <p:txBody>
          <a:bodyPr/>
          <a:lstStyle/>
          <a:p>
            <a:r>
              <a:rPr lang="fr-FR" dirty="0" smtClean="0"/>
              <a:t>‘Est’ est la troisième personne du verbe être présent indicatif. Il peut se conjuguer.</a:t>
            </a:r>
          </a:p>
          <a:p>
            <a:r>
              <a:rPr lang="fr-FR" dirty="0" smtClean="0"/>
              <a:t>‘Et’ est une conjonction de coordination qui relie deux termes de même nature et de même fonction, comme deux verbes (écrire et chanter), deux noms (Tahiti et Moorea) deux adjectifs (beaux et intelligents), deux adverbes (lentement et sûrement)…</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Et </a:t>
            </a:r>
            <a:r>
              <a:rPr lang="fr-FR" dirty="0" err="1" smtClean="0"/>
              <a:t>et</a:t>
            </a:r>
            <a:r>
              <a:rPr lang="fr-FR" dirty="0" smtClean="0"/>
              <a:t> est - </a:t>
            </a:r>
            <a:br>
              <a:rPr lang="fr-FR" dirty="0" smtClean="0"/>
            </a:br>
            <a:r>
              <a:rPr lang="fr-FR" dirty="0" smtClean="0"/>
              <a:t>Corrigez les phrases suivantes</a:t>
            </a:r>
            <a:endParaRPr lang="fr-FR" dirty="0"/>
          </a:p>
        </p:txBody>
      </p:sp>
      <p:sp>
        <p:nvSpPr>
          <p:cNvPr id="3" name="Espace réservé du contenu 2"/>
          <p:cNvSpPr>
            <a:spLocks noGrp="1"/>
          </p:cNvSpPr>
          <p:nvPr>
            <p:ph idx="1"/>
          </p:nvPr>
        </p:nvSpPr>
        <p:spPr/>
        <p:txBody>
          <a:bodyPr>
            <a:normAutofit/>
          </a:bodyPr>
          <a:lstStyle/>
          <a:p>
            <a:endParaRPr lang="fr-FR" dirty="0" smtClean="0"/>
          </a:p>
          <a:p>
            <a:r>
              <a:rPr lang="fr-FR" dirty="0" smtClean="0"/>
              <a:t>Il et parti avec sa sœur et son frère.</a:t>
            </a:r>
          </a:p>
          <a:p>
            <a:r>
              <a:rPr lang="fr-FR" dirty="0" smtClean="0"/>
              <a:t>Il </a:t>
            </a:r>
            <a:r>
              <a:rPr lang="fr-FR" dirty="0" smtClean="0">
                <a:solidFill>
                  <a:srgbClr val="FF0000"/>
                </a:solidFill>
              </a:rPr>
              <a:t>est</a:t>
            </a:r>
            <a:r>
              <a:rPr lang="fr-FR" dirty="0" smtClean="0"/>
              <a:t> parti avec sa sœur et son frère.</a:t>
            </a:r>
          </a:p>
          <a:p>
            <a:r>
              <a:rPr lang="fr-FR" dirty="0" smtClean="0"/>
              <a:t>Le frère de Julie et Vanessa et malade.</a:t>
            </a:r>
          </a:p>
          <a:p>
            <a:r>
              <a:rPr lang="fr-FR" dirty="0" smtClean="0"/>
              <a:t>Le frère de Julie et Vanessa </a:t>
            </a:r>
            <a:r>
              <a:rPr lang="fr-FR" dirty="0" smtClean="0">
                <a:solidFill>
                  <a:srgbClr val="FF0000"/>
                </a:solidFill>
              </a:rPr>
              <a:t>est</a:t>
            </a:r>
            <a:r>
              <a:rPr lang="fr-FR" dirty="0" smtClean="0"/>
              <a:t> malade.</a:t>
            </a:r>
          </a:p>
          <a:p>
            <a:r>
              <a:rPr lang="fr-FR" dirty="0" smtClean="0"/>
              <a:t>Elle et venue et </a:t>
            </a:r>
            <a:r>
              <a:rPr lang="fr-FR" dirty="0" err="1" smtClean="0"/>
              <a:t>et</a:t>
            </a:r>
            <a:r>
              <a:rPr lang="fr-FR" dirty="0" smtClean="0"/>
              <a:t> repartie aussitôt.</a:t>
            </a:r>
          </a:p>
          <a:p>
            <a:r>
              <a:rPr lang="fr-FR" dirty="0" smtClean="0"/>
              <a:t>Elle </a:t>
            </a:r>
            <a:r>
              <a:rPr lang="fr-FR" dirty="0" smtClean="0">
                <a:solidFill>
                  <a:srgbClr val="FF0000"/>
                </a:solidFill>
              </a:rPr>
              <a:t>est</a:t>
            </a:r>
            <a:r>
              <a:rPr lang="fr-FR" dirty="0" smtClean="0"/>
              <a:t> venue et </a:t>
            </a:r>
            <a:r>
              <a:rPr lang="fr-FR" dirty="0" smtClean="0">
                <a:solidFill>
                  <a:srgbClr val="FF0000"/>
                </a:solidFill>
              </a:rPr>
              <a:t>est</a:t>
            </a:r>
            <a:r>
              <a:rPr lang="fr-FR" dirty="0" smtClean="0"/>
              <a:t> repartie aussitôt.</a:t>
            </a:r>
          </a:p>
          <a:p>
            <a:r>
              <a:rPr lang="fr-FR" dirty="0" smtClean="0"/>
              <a:t>Et-il possible d’avoir du café et du chocolat ?</a:t>
            </a:r>
          </a:p>
          <a:p>
            <a:r>
              <a:rPr lang="fr-FR" dirty="0" smtClean="0">
                <a:solidFill>
                  <a:srgbClr val="FF0000"/>
                </a:solidFill>
              </a:rPr>
              <a:t>Est-il</a:t>
            </a:r>
            <a:r>
              <a:rPr lang="fr-FR" dirty="0" smtClean="0"/>
              <a:t> possible d’avoir du café et du chocolat ?</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amond(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amond(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amond(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amond(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amond(in)">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diamond(in)">
                                      <p:cBhvr>
                                        <p:cTn id="4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C’est, s’est, sais/t</a:t>
            </a:r>
            <a:endParaRPr lang="fr-FR" dirty="0"/>
          </a:p>
        </p:txBody>
      </p:sp>
      <p:sp>
        <p:nvSpPr>
          <p:cNvPr id="3" name="Espace réservé du contenu 2"/>
          <p:cNvSpPr>
            <a:spLocks noGrp="1"/>
          </p:cNvSpPr>
          <p:nvPr>
            <p:ph idx="1"/>
          </p:nvPr>
        </p:nvSpPr>
        <p:spPr/>
        <p:txBody>
          <a:bodyPr>
            <a:normAutofit fontScale="85000" lnSpcReduction="10000"/>
          </a:bodyPr>
          <a:lstStyle/>
          <a:p>
            <a:r>
              <a:rPr lang="fr-FR" dirty="0" smtClean="0"/>
              <a:t>Dans le groupe verbal ‘c’est’, ‘c’ est un démonstratif de la même famille que ceci ou cela, par lesquels on peut le remplacer. </a:t>
            </a:r>
          </a:p>
          <a:p>
            <a:r>
              <a:rPr lang="fr-FR" dirty="0" smtClean="0"/>
              <a:t>Exemple : c’est très bien/cela est très bien.</a:t>
            </a:r>
          </a:p>
          <a:p>
            <a:r>
              <a:rPr lang="fr-FR" dirty="0" smtClean="0"/>
              <a:t>Dans le groupe verbal ‘s’est’, ‘s’ est un pronom réfléchi de la troisième personne, qui renvoie généralement à la personne du sujet; il sert en particulier à former la voix pronominale. Il peut être complément direct ou indirect. Il s’intercale toujours entre le sujet et le verbe.</a:t>
            </a:r>
          </a:p>
          <a:p>
            <a:r>
              <a:rPr lang="fr-FR" dirty="0" smtClean="0"/>
              <a:t>Exemples : il s’est lavé les mains. Il s’est offert des vacances.</a:t>
            </a:r>
          </a:p>
          <a:p>
            <a:r>
              <a:rPr lang="fr-FR" dirty="0" smtClean="0"/>
              <a:t>Sais / sait sont des formes du verbe savoir. Pour les reconnaître, on peut mettre la phrase au passé.</a:t>
            </a:r>
          </a:p>
          <a:p>
            <a:r>
              <a:rPr lang="fr-FR" dirty="0" smtClean="0"/>
              <a:t>Exemple : il sait très bien ce qu’il dit/il savait très bien ce qu’il disait.</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C’est, s’est, sais/t</a:t>
            </a:r>
            <a:br>
              <a:rPr lang="fr-FR" dirty="0" smtClean="0"/>
            </a:br>
            <a:r>
              <a:rPr lang="fr-FR" dirty="0" smtClean="0"/>
              <a:t>Ecrire </a:t>
            </a:r>
            <a:r>
              <a:rPr lang="fr-FR" u="sng" dirty="0" err="1" smtClean="0"/>
              <a:t>cé</a:t>
            </a:r>
            <a:r>
              <a:rPr lang="fr-FR" dirty="0" smtClean="0"/>
              <a:t> correctement.</a:t>
            </a:r>
            <a:endParaRPr lang="fr-FR" dirty="0"/>
          </a:p>
        </p:txBody>
      </p:sp>
      <p:sp>
        <p:nvSpPr>
          <p:cNvPr id="3" name="Espace réservé du contenu 2"/>
          <p:cNvSpPr>
            <a:spLocks noGrp="1"/>
          </p:cNvSpPr>
          <p:nvPr>
            <p:ph idx="1"/>
          </p:nvPr>
        </p:nvSpPr>
        <p:spPr/>
        <p:txBody>
          <a:bodyPr>
            <a:normAutofit fontScale="92500" lnSpcReduction="10000"/>
          </a:bodyPr>
          <a:lstStyle/>
          <a:p>
            <a:r>
              <a:rPr lang="fr-FR" u="sng" dirty="0" err="1" smtClean="0"/>
              <a:t>Cé</a:t>
            </a:r>
            <a:r>
              <a:rPr lang="fr-FR" dirty="0" smtClean="0"/>
              <a:t> ainsi et pas autrement.</a:t>
            </a:r>
          </a:p>
          <a:p>
            <a:r>
              <a:rPr lang="fr-FR" dirty="0" smtClean="0">
                <a:solidFill>
                  <a:srgbClr val="FF0000"/>
                </a:solidFill>
              </a:rPr>
              <a:t>C’est</a:t>
            </a:r>
            <a:r>
              <a:rPr lang="fr-FR" dirty="0" smtClean="0"/>
              <a:t> ainsi et pas autrement.</a:t>
            </a:r>
          </a:p>
          <a:p>
            <a:r>
              <a:rPr lang="fr-FR" dirty="0" smtClean="0"/>
              <a:t>Il </a:t>
            </a:r>
            <a:r>
              <a:rPr lang="fr-FR" u="sng" dirty="0" err="1" smtClean="0"/>
              <a:t>cé</a:t>
            </a:r>
            <a:r>
              <a:rPr lang="fr-FR" dirty="0" smtClean="0"/>
              <a:t> cassé la jambe. </a:t>
            </a:r>
          </a:p>
          <a:p>
            <a:r>
              <a:rPr lang="fr-FR" dirty="0" smtClean="0"/>
              <a:t>Il </a:t>
            </a:r>
            <a:r>
              <a:rPr lang="fr-FR" dirty="0" smtClean="0">
                <a:solidFill>
                  <a:srgbClr val="FF0000"/>
                </a:solidFill>
              </a:rPr>
              <a:t>s’est</a:t>
            </a:r>
            <a:r>
              <a:rPr lang="fr-FR" dirty="0" smtClean="0"/>
              <a:t> cassé la jambe.</a:t>
            </a:r>
          </a:p>
          <a:p>
            <a:r>
              <a:rPr lang="fr-FR" dirty="0" smtClean="0"/>
              <a:t>Je ne </a:t>
            </a:r>
            <a:r>
              <a:rPr lang="fr-FR" u="sng" dirty="0" err="1" smtClean="0"/>
              <a:t>cé</a:t>
            </a:r>
            <a:r>
              <a:rPr lang="fr-FR" dirty="0" smtClean="0"/>
              <a:t> rien de ce qu’il </a:t>
            </a:r>
            <a:r>
              <a:rPr lang="fr-FR" u="sng" dirty="0" err="1" smtClean="0"/>
              <a:t>cé</a:t>
            </a:r>
            <a:r>
              <a:rPr lang="fr-FR" dirty="0" smtClean="0"/>
              <a:t> passé.</a:t>
            </a:r>
          </a:p>
          <a:p>
            <a:r>
              <a:rPr lang="fr-FR" dirty="0" smtClean="0"/>
              <a:t>Je ne </a:t>
            </a:r>
            <a:r>
              <a:rPr lang="fr-FR" dirty="0" smtClean="0">
                <a:solidFill>
                  <a:srgbClr val="FF0000"/>
                </a:solidFill>
              </a:rPr>
              <a:t>sais</a:t>
            </a:r>
            <a:r>
              <a:rPr lang="fr-FR" dirty="0" smtClean="0"/>
              <a:t> rien de ce qu’il </a:t>
            </a:r>
            <a:r>
              <a:rPr lang="fr-FR" dirty="0" smtClean="0">
                <a:solidFill>
                  <a:srgbClr val="FF0000"/>
                </a:solidFill>
              </a:rPr>
              <a:t>s’est</a:t>
            </a:r>
            <a:r>
              <a:rPr lang="fr-FR" dirty="0" smtClean="0"/>
              <a:t> passé.</a:t>
            </a:r>
          </a:p>
          <a:p>
            <a:r>
              <a:rPr lang="fr-FR" dirty="0" smtClean="0"/>
              <a:t>Si </a:t>
            </a:r>
            <a:r>
              <a:rPr lang="fr-FR" u="sng" dirty="0" err="1" smtClean="0"/>
              <a:t>cé</a:t>
            </a:r>
            <a:r>
              <a:rPr lang="fr-FR" dirty="0" smtClean="0"/>
              <a:t> ainsi, je </a:t>
            </a:r>
            <a:r>
              <a:rPr lang="fr-FR" u="sng" dirty="0" err="1" smtClean="0"/>
              <a:t>cé</a:t>
            </a:r>
            <a:r>
              <a:rPr lang="fr-FR" dirty="0" smtClean="0"/>
              <a:t> ce que je vais faire.</a:t>
            </a:r>
          </a:p>
          <a:p>
            <a:r>
              <a:rPr lang="fr-FR" dirty="0" smtClean="0"/>
              <a:t>Si </a:t>
            </a:r>
            <a:r>
              <a:rPr lang="fr-FR" dirty="0" smtClean="0">
                <a:solidFill>
                  <a:srgbClr val="FF0000"/>
                </a:solidFill>
              </a:rPr>
              <a:t>c’est</a:t>
            </a:r>
            <a:r>
              <a:rPr lang="fr-FR" dirty="0" smtClean="0"/>
              <a:t> ainsi, je </a:t>
            </a:r>
            <a:r>
              <a:rPr lang="fr-FR" dirty="0" smtClean="0">
                <a:solidFill>
                  <a:srgbClr val="FF0000"/>
                </a:solidFill>
              </a:rPr>
              <a:t>sais</a:t>
            </a:r>
            <a:r>
              <a:rPr lang="fr-FR" dirty="0" smtClean="0"/>
              <a:t> ce que je vais faire.</a:t>
            </a:r>
          </a:p>
          <a:p>
            <a:r>
              <a:rPr lang="fr-FR" u="sng" dirty="0" err="1" smtClean="0"/>
              <a:t>Cé</a:t>
            </a:r>
            <a:r>
              <a:rPr lang="fr-FR" dirty="0" smtClean="0"/>
              <a:t> invraisemblable, tout ce qu’il </a:t>
            </a:r>
            <a:r>
              <a:rPr lang="fr-FR" u="sng" dirty="0" err="1" smtClean="0"/>
              <a:t>cé</a:t>
            </a:r>
            <a:r>
              <a:rPr lang="fr-FR" dirty="0" smtClean="0"/>
              <a:t> !</a:t>
            </a:r>
          </a:p>
          <a:p>
            <a:r>
              <a:rPr lang="fr-FR" dirty="0" smtClean="0">
                <a:solidFill>
                  <a:srgbClr val="FF0000"/>
                </a:solidFill>
              </a:rPr>
              <a:t>C’est</a:t>
            </a:r>
            <a:r>
              <a:rPr lang="fr-FR" dirty="0" smtClean="0"/>
              <a:t> invraisemblable, tout ce qu’il </a:t>
            </a:r>
            <a:r>
              <a:rPr lang="fr-FR" dirty="0" smtClean="0">
                <a:solidFill>
                  <a:srgbClr val="FF0000"/>
                </a:solidFill>
              </a:rPr>
              <a:t>sait</a:t>
            </a:r>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On et ont</a:t>
            </a:r>
            <a:endParaRPr lang="fr-FR" dirty="0"/>
          </a:p>
        </p:txBody>
      </p:sp>
      <p:sp>
        <p:nvSpPr>
          <p:cNvPr id="3" name="Espace réservé du contenu 2"/>
          <p:cNvSpPr>
            <a:spLocks noGrp="1"/>
          </p:cNvSpPr>
          <p:nvPr>
            <p:ph idx="1"/>
          </p:nvPr>
        </p:nvSpPr>
        <p:spPr/>
        <p:txBody>
          <a:bodyPr/>
          <a:lstStyle/>
          <a:p>
            <a:r>
              <a:rPr lang="fr-FR" dirty="0" smtClean="0"/>
              <a:t>‘On’ est un pronom indéfini de la troisième personne qui désigne une personne ou un groupe inconnu. On peut le remplacer par ‘quelqu’un’.</a:t>
            </a:r>
          </a:p>
          <a:p>
            <a:r>
              <a:rPr lang="fr-FR" dirty="0" smtClean="0"/>
              <a:t>Exemple : on m’a volé mon porte-monnaie/quelqu’un m’a volé mon porte-monnaie.</a:t>
            </a:r>
          </a:p>
          <a:p>
            <a:r>
              <a:rPr lang="fr-FR" dirty="0" smtClean="0"/>
              <a:t>‘Ont’ est la forme de la troisième personne du pluriel du verbe avoir. Pour le reconnaître, on peut changer le temps de la phrase.</a:t>
            </a:r>
          </a:p>
          <a:p>
            <a:r>
              <a:rPr lang="fr-FR" dirty="0" smtClean="0"/>
              <a:t>Exemple : ils ont acheté une maison/ils avaient acheté une maison.</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16739</TotalTime>
  <Words>4074</Words>
  <Application>Microsoft Office PowerPoint</Application>
  <PresentationFormat>Affichage à l'écran (4:3)</PresentationFormat>
  <Paragraphs>432</Paragraphs>
  <Slides>45</Slides>
  <Notes>9</Notes>
  <HiddenSlides>0</HiddenSlides>
  <MMClips>0</MMClips>
  <ScaleCrop>false</ScaleCrop>
  <HeadingPairs>
    <vt:vector size="4" baseType="variant">
      <vt:variant>
        <vt:lpstr>Thème</vt:lpstr>
      </vt:variant>
      <vt:variant>
        <vt:i4>1</vt:i4>
      </vt:variant>
      <vt:variant>
        <vt:lpstr>Titres des diapositives</vt:lpstr>
      </vt:variant>
      <vt:variant>
        <vt:i4>45</vt:i4>
      </vt:variant>
    </vt:vector>
  </HeadingPairs>
  <TitlesOfParts>
    <vt:vector size="46" baseType="lpstr">
      <vt:lpstr>Débit</vt:lpstr>
      <vt:lpstr>Orthographe grammaticale Les homophones grammaticaux</vt:lpstr>
      <vt:lpstr>Présentation PowerPoint</vt:lpstr>
      <vt:lpstr>Distinction entre ‘a’ et ‘à’</vt:lpstr>
      <vt:lpstr>a et à  - Mettez l’accent quand c’est nécessaire</vt:lpstr>
      <vt:lpstr>Distinction entre ‘et’ et ‘est’</vt:lpstr>
      <vt:lpstr>Et et est -  Corrigez les phrases suivantes</vt:lpstr>
      <vt:lpstr>C’est, s’est, sais/t</vt:lpstr>
      <vt:lpstr>C’est, s’est, sais/t Ecrire cé correctement.</vt:lpstr>
      <vt:lpstr>On et ont</vt:lpstr>
      <vt:lpstr>On et ont - Faites les corrections nécessaires</vt:lpstr>
      <vt:lpstr>Son et sont</vt:lpstr>
      <vt:lpstr>Son et sont –  Faites les corrections nécessaires </vt:lpstr>
      <vt:lpstr>Ce et se – ces et ses –</vt:lpstr>
      <vt:lpstr>Ce et se – ces et ses –  Faites les corrections nécessaires</vt:lpstr>
      <vt:lpstr>Leur et leurs</vt:lpstr>
      <vt:lpstr>Leur et leurs - Faites les corrections nécessaires</vt:lpstr>
      <vt:lpstr>Ma et m’a – mon et m’ont – ta et t’a – ton et t’ont</vt:lpstr>
      <vt:lpstr>Ma et m’a – mon et m’ont – ta et t’a – ton et t’ont</vt:lpstr>
      <vt:lpstr>Cet / cette / sept</vt:lpstr>
      <vt:lpstr>Cet / cette / sept</vt:lpstr>
      <vt:lpstr>La, là, et l’a</vt:lpstr>
      <vt:lpstr>Écrire correctement la, là, ou l’a</vt:lpstr>
      <vt:lpstr>Si et s’y</vt:lpstr>
      <vt:lpstr>Si et s’y – relevez les erreurs</vt:lpstr>
      <vt:lpstr>Ni et n’y</vt:lpstr>
      <vt:lpstr>Ni et n’y – relevez les erreurs</vt:lpstr>
      <vt:lpstr>Ou et où</vt:lpstr>
      <vt:lpstr>Ou et où – faites les corrections nécessaires</vt:lpstr>
      <vt:lpstr>Dans et d’en</vt:lpstr>
      <vt:lpstr>Dans et d’en – complétez</vt:lpstr>
      <vt:lpstr>Sans et s’en</vt:lpstr>
      <vt:lpstr>Sans et s’en – complétez </vt:lpstr>
      <vt:lpstr>Tout et tous</vt:lpstr>
      <vt:lpstr>Tout et tous – mettez les bonnes terminaisons.</vt:lpstr>
      <vt:lpstr>Quoique – quoi que</vt:lpstr>
      <vt:lpstr>Quoique – quoi que</vt:lpstr>
      <vt:lpstr>Navigant et naviguant </vt:lpstr>
      <vt:lpstr>Navigant et naviguant </vt:lpstr>
      <vt:lpstr>Révision des homophones grammaticaux</vt:lpstr>
      <vt:lpstr>Trouvez les 8 fautes.</vt:lpstr>
      <vt:lpstr>Trouvez les 8 fautes.</vt:lpstr>
      <vt:lpstr>Trouvez les 9 fautes.</vt:lpstr>
      <vt:lpstr>Trouvez les 9 fautes.</vt:lpstr>
      <vt:lpstr>Trouvez les 8 fautes.</vt:lpstr>
      <vt:lpstr>Trouvez les 7 fautes.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homophones grammaticaux</dc:title>
  <dc:creator>Pierre</dc:creator>
  <cp:lastModifiedBy>pierre lamble</cp:lastModifiedBy>
  <cp:revision>215</cp:revision>
  <dcterms:created xsi:type="dcterms:W3CDTF">2010-09-12T13:48:22Z</dcterms:created>
  <dcterms:modified xsi:type="dcterms:W3CDTF">2016-11-03T23:10:24Z</dcterms:modified>
</cp:coreProperties>
</file>